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23"/>
  </p:notesMasterIdLst>
  <p:sldIdLst>
    <p:sldId id="685" r:id="rId2"/>
    <p:sldId id="686" r:id="rId3"/>
    <p:sldId id="584" r:id="rId4"/>
    <p:sldId id="585" r:id="rId5"/>
    <p:sldId id="687" r:id="rId6"/>
    <p:sldId id="688" r:id="rId7"/>
    <p:sldId id="691" r:id="rId8"/>
    <p:sldId id="692" r:id="rId9"/>
    <p:sldId id="693" r:id="rId10"/>
    <p:sldId id="694" r:id="rId11"/>
    <p:sldId id="589" r:id="rId12"/>
    <p:sldId id="590" r:id="rId13"/>
    <p:sldId id="591" r:id="rId14"/>
    <p:sldId id="695" r:id="rId15"/>
    <p:sldId id="697" r:id="rId16"/>
    <p:sldId id="592" r:id="rId17"/>
    <p:sldId id="696" r:id="rId18"/>
    <p:sldId id="699" r:id="rId19"/>
    <p:sldId id="698" r:id="rId20"/>
    <p:sldId id="594" r:id="rId21"/>
    <p:sldId id="595" r:id="rId22"/>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Module 10.5 REST" id="{296A59FF-DEDC-4515-9E1D-090F9AF58E18}">
          <p14:sldIdLst>
            <p14:sldId id="685"/>
            <p14:sldId id="686"/>
            <p14:sldId id="584"/>
            <p14:sldId id="585"/>
            <p14:sldId id="687"/>
            <p14:sldId id="688"/>
            <p14:sldId id="691"/>
            <p14:sldId id="692"/>
            <p14:sldId id="693"/>
            <p14:sldId id="694"/>
            <p14:sldId id="589"/>
            <p14:sldId id="590"/>
            <p14:sldId id="591"/>
            <p14:sldId id="695"/>
            <p14:sldId id="697"/>
            <p14:sldId id="592"/>
            <p14:sldId id="696"/>
            <p14:sldId id="699"/>
            <p14:sldId id="698"/>
            <p14:sldId id="594"/>
            <p14:sldId id="595"/>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A983"/>
    <a:srgbClr val="0A52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53FED7-A251-4A96-B57E-6488EAC94422}" v="69" dt="2023-01-31T17:18:02.81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64" autoAdjust="0"/>
    <p:restoredTop sz="77308" autoAdjust="0"/>
  </p:normalViewPr>
  <p:slideViewPr>
    <p:cSldViewPr snapToGrid="0" snapToObjects="1">
      <p:cViewPr varScale="1">
        <p:scale>
          <a:sx n="52" d="100"/>
          <a:sy n="52" d="100"/>
        </p:scale>
        <p:origin x="632" y="60"/>
      </p:cViewPr>
      <p:guideLst>
        <p:guide orient="horz" pos="2232"/>
        <p:guide pos="3840"/>
      </p:guideLst>
    </p:cSldViewPr>
  </p:slideViewPr>
  <p:notesTextViewPr>
    <p:cViewPr>
      <p:scale>
        <a:sx n="100" d="100"/>
        <a:sy n="100" d="100"/>
      </p:scale>
      <p:origin x="0" y="0"/>
    </p:cViewPr>
  </p:notesTextViewPr>
  <p:sorterViewPr>
    <p:cViewPr>
      <p:scale>
        <a:sx n="93" d="100"/>
        <a:sy n="93" d="100"/>
      </p:scale>
      <p:origin x="0" y="-1956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2376727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rPr dirty="0"/>
              <a:t>(Read slide)</a:t>
            </a:r>
          </a:p>
        </p:txBody>
      </p:sp>
    </p:spTree>
    <p:extLst>
      <p:ext uri="{BB962C8B-B14F-4D97-AF65-F5344CB8AC3E}">
        <p14:creationId xmlns:p14="http://schemas.microsoft.com/office/powerpoint/2010/main" val="924635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rPr dirty="0"/>
              <a:t>(Read slide)</a:t>
            </a:r>
          </a:p>
          <a:p>
            <a:r>
              <a:rPr dirty="0"/>
              <a:t>The code on the right is a snippet of the </a:t>
            </a:r>
            <a:r>
              <a:rPr dirty="0" err="1"/>
              <a:t>OpenAPI</a:t>
            </a:r>
            <a:r>
              <a:rPr dirty="0"/>
              <a:t> specification for the Create Viewing Area method of the </a:t>
            </a:r>
            <a:r>
              <a:rPr dirty="0" err="1"/>
              <a:t>TownService</a:t>
            </a:r>
            <a:r>
              <a:rPr dirty="0"/>
              <a:t> API. We do not expect you to be able to read or write these specifications directly. Instead, we </a:t>
            </a:r>
            <a:r>
              <a:rPr lang="en-US" dirty="0"/>
              <a:t>‘ll use</a:t>
            </a:r>
            <a:r>
              <a:rPr dirty="0"/>
              <a:t> tools…</a:t>
            </a:r>
          </a:p>
        </p:txBody>
      </p:sp>
    </p:spTree>
    <p:extLst>
      <p:ext uri="{BB962C8B-B14F-4D97-AF65-F5344CB8AC3E}">
        <p14:creationId xmlns:p14="http://schemas.microsoft.com/office/powerpoint/2010/main" val="2145868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class, we’ve packaged this whole process as a single </a:t>
            </a:r>
            <a:r>
              <a:rPr lang="en-US" dirty="0" err="1"/>
              <a:t>npm</a:t>
            </a:r>
            <a:r>
              <a:rPr lang="en-US" dirty="0"/>
              <a:t> script (say “thank you”).</a:t>
            </a:r>
          </a:p>
        </p:txBody>
      </p:sp>
    </p:spTree>
    <p:extLst>
      <p:ext uri="{BB962C8B-B14F-4D97-AF65-F5344CB8AC3E}">
        <p14:creationId xmlns:p14="http://schemas.microsoft.com/office/powerpoint/2010/main" val="2845768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r>
              <a:rPr lang="en-US" dirty="0"/>
              <a:t>Here is the annotated code for</a:t>
            </a:r>
            <a:r>
              <a:rPr dirty="0"/>
              <a:t> “</a:t>
            </a:r>
            <a:r>
              <a:rPr dirty="0" err="1"/>
              <a:t>createViewingArea</a:t>
            </a:r>
            <a:r>
              <a:rPr dirty="0"/>
              <a:t>” method in the </a:t>
            </a:r>
            <a:r>
              <a:rPr dirty="0" err="1"/>
              <a:t>TownService</a:t>
            </a:r>
            <a:r>
              <a:rPr dirty="0"/>
              <a:t> file “</a:t>
            </a:r>
            <a:r>
              <a:rPr dirty="0" err="1"/>
              <a:t>TownsController.ts</a:t>
            </a:r>
            <a:r>
              <a:rPr dirty="0"/>
              <a:t>”. </a:t>
            </a:r>
            <a:endParaRPr lang="en-US" dirty="0"/>
          </a:p>
          <a:p>
            <a:endParaRPr lang="en-US" dirty="0"/>
          </a:p>
          <a:p>
            <a:r>
              <a:rPr dirty="0"/>
              <a:t>The underlined annotations are hints to TSOA that indicate that:</a:t>
            </a:r>
          </a:p>
          <a:p>
            <a:pPr marL="294105" indent="-294105">
              <a:buSzPct val="100000"/>
              <a:buAutoNum type="arabicPeriod"/>
            </a:pPr>
            <a:r>
              <a:rPr dirty="0"/>
              <a:t>This class defines methods that can be invoked on the base route /towns</a:t>
            </a:r>
          </a:p>
          <a:p>
            <a:pPr marL="294105" indent="-294105">
              <a:buSzPct val="100000"/>
              <a:buAutoNum type="arabicPeriod"/>
            </a:pPr>
            <a:r>
              <a:rPr dirty="0"/>
              <a:t>This method can be invoked by making a POST request to /towns/{</a:t>
            </a:r>
            <a:r>
              <a:rPr dirty="0" err="1"/>
              <a:t>townID</a:t>
            </a:r>
            <a:r>
              <a:rPr dirty="0"/>
              <a:t>}/</a:t>
            </a:r>
            <a:r>
              <a:rPr dirty="0" err="1"/>
              <a:t>viewingArea</a:t>
            </a:r>
            <a:r>
              <a:rPr dirty="0"/>
              <a:t> - where /towns was the base route for the class. {</a:t>
            </a:r>
            <a:r>
              <a:rPr dirty="0" err="1"/>
              <a:t>townID</a:t>
            </a:r>
            <a:r>
              <a:rPr dirty="0"/>
              <a:t>} is a path parameter</a:t>
            </a:r>
          </a:p>
          <a:p>
            <a:pPr marL="294105" indent="-294105">
              <a:buSzPct val="100000"/>
              <a:buAutoNum type="arabicPeriod"/>
            </a:pPr>
            <a:r>
              <a:rPr dirty="0"/>
              <a:t>In the event of an </a:t>
            </a:r>
            <a:r>
              <a:rPr dirty="0" err="1"/>
              <a:t>InvalidParametersError</a:t>
            </a:r>
            <a:r>
              <a:rPr dirty="0"/>
              <a:t>, the HTTP response will have the error status code “400”</a:t>
            </a:r>
          </a:p>
          <a:p>
            <a:pPr marL="294105" indent="-294105">
              <a:buSzPct val="100000"/>
              <a:buAutoNum type="arabicPeriod"/>
            </a:pPr>
            <a:r>
              <a:rPr dirty="0"/>
              <a:t>The “</a:t>
            </a:r>
            <a:r>
              <a:rPr dirty="0" err="1"/>
              <a:t>townID</a:t>
            </a:r>
            <a:r>
              <a:rPr dirty="0"/>
              <a:t>” parameter to the method should come from the path parameter with the same name (part of the URL)</a:t>
            </a:r>
          </a:p>
          <a:p>
            <a:pPr marL="294105" indent="-294105">
              <a:buSzPct val="100000"/>
              <a:buAutoNum type="arabicPeriod"/>
            </a:pPr>
            <a:r>
              <a:rPr dirty="0"/>
              <a:t>The “</a:t>
            </a:r>
            <a:r>
              <a:rPr dirty="0" err="1"/>
              <a:t>sessionToken</a:t>
            </a:r>
            <a:r>
              <a:rPr dirty="0"/>
              <a:t>” parameter should come from an HTTP header called “X-Session-Token” — another way of including data along with the HTTP request, typically used for private values that should not appear in log files</a:t>
            </a:r>
          </a:p>
          <a:p>
            <a:pPr marL="294105" indent="-294105">
              <a:buSzPct val="100000"/>
              <a:buAutoNum type="arabicPeriod"/>
            </a:pPr>
            <a:r>
              <a:rPr dirty="0"/>
              <a:t>The </a:t>
            </a:r>
            <a:r>
              <a:rPr dirty="0" err="1"/>
              <a:t>requestBody</a:t>
            </a:r>
            <a:r>
              <a:rPr dirty="0"/>
              <a:t> parameter should come from the HTTP body of the POST request</a:t>
            </a:r>
          </a:p>
          <a:p>
            <a:endParaRPr dirty="0"/>
          </a:p>
          <a:p>
            <a:r>
              <a:rPr dirty="0"/>
              <a:t>TSOA generates all the glue to make this server work and creates an </a:t>
            </a:r>
            <a:r>
              <a:rPr dirty="0" err="1"/>
              <a:t>OpenAPI</a:t>
            </a:r>
            <a:r>
              <a:rPr dirty="0"/>
              <a:t> specification (the one shown </a:t>
            </a:r>
            <a:r>
              <a:rPr lang="en-US" dirty="0"/>
              <a:t>a couple of slides ago</a:t>
            </a:r>
            <a:r>
              <a:rPr dirty="0"/>
              <a:t>), which we can then use for other useful tasks like auto-generating a client for this API, or auto-generating web-based documentation. Note that it even carried our </a:t>
            </a:r>
            <a:r>
              <a:rPr dirty="0" err="1"/>
              <a:t>JSDoc</a:t>
            </a:r>
            <a:r>
              <a:rPr dirty="0"/>
              <a:t> comments about the parameters through (neat!)</a:t>
            </a:r>
          </a:p>
        </p:txBody>
      </p:sp>
    </p:spTree>
    <p:extLst>
      <p:ext uri="{BB962C8B-B14F-4D97-AF65-F5344CB8AC3E}">
        <p14:creationId xmlns:p14="http://schemas.microsoft.com/office/powerpoint/2010/main" val="1746970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r>
              <a:rPr lang="en-US" dirty="0"/>
              <a:t>And here is the generated web page.  Note that it has nice buttons to enable you to try out the API without building a whole client application.</a:t>
            </a:r>
            <a:endParaRPr dirty="0"/>
          </a:p>
        </p:txBody>
      </p:sp>
    </p:spTree>
    <p:extLst>
      <p:ext uri="{BB962C8B-B14F-4D97-AF65-F5344CB8AC3E}">
        <p14:creationId xmlns:p14="http://schemas.microsoft.com/office/powerpoint/2010/main" val="1546349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xfrm>
            <a:off x="381000" y="685800"/>
            <a:ext cx="6096000" cy="3429000"/>
          </a:xfrm>
          <a:prstGeom prst="rect">
            <a:avLst/>
          </a:prstGeom>
        </p:spPr>
        <p:txBody>
          <a:bodyPr/>
          <a:lstStyle/>
          <a:p>
            <a:endParaRPr/>
          </a:p>
        </p:txBody>
      </p:sp>
      <p:sp>
        <p:nvSpPr>
          <p:cNvPr id="905" name="Shape 905"/>
          <p:cNvSpPr>
            <a:spLocks noGrp="1"/>
          </p:cNvSpPr>
          <p:nvPr>
            <p:ph type="body" sz="quarter" idx="1"/>
          </p:nvPr>
        </p:nvSpPr>
        <p:spPr>
          <a:prstGeom prst="rect">
            <a:avLst/>
          </a:prstGeom>
        </p:spPr>
        <p:txBody>
          <a:bodyPr/>
          <a:lstStyle/>
          <a:p>
            <a:r>
              <a:t>(Read slide, note that it is unlikely that students will need to write express handlers like this, but pointing out that this exists in server.ts and is part of the glue that holds tsoa together with the web server)</a:t>
            </a:r>
          </a:p>
        </p:txBody>
      </p:sp>
    </p:spTree>
    <p:extLst>
      <p:ext uri="{BB962C8B-B14F-4D97-AF65-F5344CB8AC3E}">
        <p14:creationId xmlns:p14="http://schemas.microsoft.com/office/powerpoint/2010/main" val="4025487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Shape 907"/>
          <p:cNvSpPr>
            <a:spLocks noGrp="1" noRot="1" noChangeAspect="1"/>
          </p:cNvSpPr>
          <p:nvPr>
            <p:ph type="sldImg"/>
          </p:nvPr>
        </p:nvSpPr>
        <p:spPr>
          <a:prstGeom prst="rect">
            <a:avLst/>
          </a:prstGeom>
        </p:spPr>
        <p:txBody>
          <a:bodyPr/>
          <a:lstStyle/>
          <a:p>
            <a:endParaRPr/>
          </a:p>
        </p:txBody>
      </p:sp>
      <p:sp>
        <p:nvSpPr>
          <p:cNvPr id="908" name="Shape 908"/>
          <p:cNvSpPr>
            <a:spLocks noGrp="1"/>
          </p:cNvSpPr>
          <p:nvPr>
            <p:ph type="body" sz="quarter" idx="1"/>
          </p:nvPr>
        </p:nvSpPr>
        <p:spPr>
          <a:prstGeom prst="rect">
            <a:avLst/>
          </a:prstGeom>
        </p:spPr>
        <p:txBody>
          <a:bodyPr/>
          <a:lstStyle/>
          <a:p>
            <a:r>
              <a:rPr lang="en-US" dirty="0" err="1"/>
              <a:t>Asssociated</a:t>
            </a:r>
            <a:r>
              <a:rPr lang="en-US" dirty="0"/>
              <a:t> with this lesson </a:t>
            </a:r>
            <a:r>
              <a:rPr dirty="0"/>
              <a:t>we have an activity: building a REST API for the transcript server. You’ll use this same library (TSOA) to create a REST API specification, and auto-generate some documentation including a live web-based tester. The activity handout is on the course web page under today’s module (10). The activity handout has a detailed README with instructions.</a:t>
            </a:r>
          </a:p>
        </p:txBody>
      </p:sp>
    </p:spTree>
    <p:extLst>
      <p:ext uri="{BB962C8B-B14F-4D97-AF65-F5344CB8AC3E}">
        <p14:creationId xmlns:p14="http://schemas.microsoft.com/office/powerpoint/2010/main" val="4235756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sitepoint.com/rest-api/"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xpressjs.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image" Target="../media/image1.tif"/><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tif"/><Relationship Id="rId4" Type="http://schemas.openxmlformats.org/officeDocument/2006/relationships/image" Target="../media/image3.tif"/></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calendar.google.com/calendar/u/0/r/month/2023/2/1?tab=mc&amp;pli=1"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10.3 Building REST APIs</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a:t>Adeel Bhutta, Jan Vitek and Mitch Wand</a:t>
            </a:r>
          </a:p>
          <a:p>
            <a:pPr>
              <a:lnSpc>
                <a:spcPct val="100000"/>
              </a:lnSpc>
            </a:pPr>
            <a:r>
              <a:rPr lang="en-US" sz="2400"/>
              <a:t>Khoury </a:t>
            </a:r>
            <a:r>
              <a:rPr lang="en-US" sz="2400" dirty="0"/>
              <a:t>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2023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242050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42F2D-E9FB-8ED3-9E2A-4053D92B7804}"/>
              </a:ext>
            </a:extLst>
          </p:cNvPr>
          <p:cNvSpPr>
            <a:spLocks noGrp="1"/>
          </p:cNvSpPr>
          <p:nvPr>
            <p:ph type="title"/>
          </p:nvPr>
        </p:nvSpPr>
        <p:spPr/>
        <p:txBody>
          <a:bodyPr/>
          <a:lstStyle/>
          <a:p>
            <a:r>
              <a:rPr lang="en-US" dirty="0"/>
              <a:t>You can also put parameters in the body.</a:t>
            </a:r>
          </a:p>
        </p:txBody>
      </p:sp>
      <p:sp>
        <p:nvSpPr>
          <p:cNvPr id="3" name="Content Placeholder 2">
            <a:extLst>
              <a:ext uri="{FF2B5EF4-FFF2-40B4-BE49-F238E27FC236}">
                <a16:creationId xmlns:a16="http://schemas.microsoft.com/office/drawing/2014/main" id="{BC8A71BA-215D-DD55-26DB-00DA5DD0389A}"/>
              </a:ext>
            </a:extLst>
          </p:cNvPr>
          <p:cNvSpPr>
            <a:spLocks noGrp="1"/>
          </p:cNvSpPr>
          <p:nvPr>
            <p:ph idx="1"/>
          </p:nvPr>
        </p:nvSpPr>
        <p:spPr/>
        <p:txBody>
          <a:bodyPr/>
          <a:lstStyle/>
          <a:p>
            <a:r>
              <a:rPr lang="en-US" sz="2800" dirty="0">
                <a:solidFill>
                  <a:srgbClr val="000000"/>
                </a:solidFill>
                <a:latin typeface="Arial" panose="020B0604020202020204" pitchFamily="34" charset="0"/>
                <a:cs typeface="Arial" panose="020B0604020202020204" pitchFamily="34" charset="0"/>
              </a:rPr>
              <a:t>You can put additional parameters or information in the body, using any coding that you like.</a:t>
            </a:r>
            <a:endParaRPr lang="en-US" dirty="0"/>
          </a:p>
        </p:txBody>
      </p:sp>
      <p:sp>
        <p:nvSpPr>
          <p:cNvPr id="4" name="Slide Number Placeholder 3">
            <a:extLst>
              <a:ext uri="{FF2B5EF4-FFF2-40B4-BE49-F238E27FC236}">
                <a16:creationId xmlns:a16="http://schemas.microsoft.com/office/drawing/2014/main" id="{850F2449-769D-83AA-AA2B-21F4909625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098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RESTful Microservices"/>
          <p:cNvSpPr txBox="1">
            <a:spLocks noGrp="1"/>
          </p:cNvSpPr>
          <p:nvPr>
            <p:ph type="title"/>
          </p:nvPr>
        </p:nvSpPr>
        <p:spPr>
          <a:prstGeom prst="rect">
            <a:avLst/>
          </a:prstGeom>
        </p:spPr>
        <p:txBody>
          <a:bodyPr/>
          <a:lstStyle/>
          <a:p>
            <a:r>
              <a:rPr dirty="0"/>
              <a:t>Example interface #1: a </a:t>
            </a:r>
            <a:r>
              <a:rPr dirty="0" err="1"/>
              <a:t>todo</a:t>
            </a:r>
            <a:r>
              <a:rPr dirty="0"/>
              <a:t>-list manager</a:t>
            </a:r>
          </a:p>
        </p:txBody>
      </p:sp>
      <p:sp>
        <p:nvSpPr>
          <p:cNvPr id="866" name="Resource: /todos…"/>
          <p:cNvSpPr txBox="1">
            <a:spLocks noGrp="1"/>
          </p:cNvSpPr>
          <p:nvPr>
            <p:ph idx="1"/>
          </p:nvPr>
        </p:nvSpPr>
        <p:spPr>
          <a:prstGeom prst="rect">
            <a:avLst/>
          </a:prstGeom>
        </p:spPr>
        <p:txBody>
          <a:bodyPr>
            <a:normAutofit lnSpcReduction="10000"/>
          </a:bodyPr>
          <a:lstStyle/>
          <a:p>
            <a:r>
              <a:rPr dirty="0"/>
              <a:t>Resource: /</a:t>
            </a:r>
            <a:r>
              <a:rPr dirty="0" err="1"/>
              <a:t>todos</a:t>
            </a:r>
            <a:endParaRPr dirty="0"/>
          </a:p>
          <a:p>
            <a:pPr lvl="1">
              <a:spcBef>
                <a:spcPts val="500"/>
              </a:spcBef>
            </a:pPr>
            <a:r>
              <a:rPr dirty="0"/>
              <a:t>GET /</a:t>
            </a:r>
            <a:r>
              <a:rPr dirty="0" err="1"/>
              <a:t>todos</a:t>
            </a:r>
            <a:r>
              <a:rPr dirty="0"/>
              <a:t>   - get list all of my </a:t>
            </a:r>
            <a:r>
              <a:rPr dirty="0" err="1"/>
              <a:t>todo</a:t>
            </a:r>
            <a:r>
              <a:rPr dirty="0"/>
              <a:t> items</a:t>
            </a:r>
          </a:p>
          <a:p>
            <a:pPr lvl="1">
              <a:spcBef>
                <a:spcPts val="500"/>
              </a:spcBef>
            </a:pPr>
            <a:r>
              <a:rPr dirty="0"/>
              <a:t>POST /</a:t>
            </a:r>
            <a:r>
              <a:rPr dirty="0" err="1"/>
              <a:t>todos</a:t>
            </a:r>
            <a:r>
              <a:rPr dirty="0"/>
              <a:t> - create a new </a:t>
            </a:r>
            <a:r>
              <a:rPr dirty="0" err="1"/>
              <a:t>todo</a:t>
            </a:r>
            <a:r>
              <a:rPr dirty="0"/>
              <a:t> item (data in body</a:t>
            </a:r>
            <a:r>
              <a:rPr lang="en-US" dirty="0"/>
              <a:t>; returns ID number of the new item)</a:t>
            </a:r>
            <a:endParaRPr dirty="0"/>
          </a:p>
          <a:p>
            <a:r>
              <a:rPr dirty="0"/>
              <a:t>Resource: /</a:t>
            </a:r>
            <a:r>
              <a:rPr dirty="0" err="1"/>
              <a:t>todos</a:t>
            </a:r>
            <a:r>
              <a:rPr dirty="0"/>
              <a:t>/:</a:t>
            </a:r>
            <a:r>
              <a:rPr dirty="0" err="1"/>
              <a:t>todoItemID</a:t>
            </a:r>
            <a:r>
              <a:rPr dirty="0"/>
              <a:t>  </a:t>
            </a:r>
          </a:p>
          <a:p>
            <a:pPr lvl="1">
              <a:spcBef>
                <a:spcPts val="500"/>
              </a:spcBef>
            </a:pPr>
            <a:r>
              <a:rPr dirty="0"/>
              <a:t>:</a:t>
            </a:r>
            <a:r>
              <a:rPr dirty="0" err="1"/>
              <a:t>todoItemID</a:t>
            </a:r>
            <a:r>
              <a:rPr dirty="0"/>
              <a:t> is a path parameter</a:t>
            </a:r>
          </a:p>
          <a:p>
            <a:pPr lvl="1">
              <a:spcBef>
                <a:spcPts val="500"/>
              </a:spcBef>
            </a:pPr>
            <a:r>
              <a:rPr dirty="0"/>
              <a:t>GET /</a:t>
            </a:r>
            <a:r>
              <a:rPr dirty="0" err="1"/>
              <a:t>todos</a:t>
            </a:r>
            <a:r>
              <a:rPr dirty="0"/>
              <a:t>/:</a:t>
            </a:r>
            <a:r>
              <a:rPr dirty="0" err="1"/>
              <a:t>todoItemID</a:t>
            </a:r>
            <a:r>
              <a:rPr dirty="0"/>
              <a:t> - fetch a single item by id</a:t>
            </a:r>
          </a:p>
          <a:p>
            <a:pPr lvl="1">
              <a:spcBef>
                <a:spcPts val="500"/>
              </a:spcBef>
            </a:pPr>
            <a:r>
              <a:rPr dirty="0"/>
              <a:t>PUT /</a:t>
            </a:r>
            <a:r>
              <a:rPr dirty="0" err="1"/>
              <a:t>todos</a:t>
            </a:r>
            <a:r>
              <a:rPr dirty="0"/>
              <a:t>/:</a:t>
            </a:r>
            <a:r>
              <a:rPr dirty="0" err="1"/>
              <a:t>todoItemID</a:t>
            </a:r>
            <a:r>
              <a:rPr dirty="0"/>
              <a:t> - update a single item (new data in body)</a:t>
            </a:r>
          </a:p>
          <a:p>
            <a:pPr lvl="1">
              <a:spcBef>
                <a:spcPts val="500"/>
              </a:spcBef>
            </a:pPr>
            <a:r>
              <a:rPr dirty="0"/>
              <a:t>DELETE /</a:t>
            </a:r>
            <a:r>
              <a:rPr dirty="0" err="1"/>
              <a:t>todos</a:t>
            </a:r>
            <a:r>
              <a:rPr dirty="0"/>
              <a:t>/:</a:t>
            </a:r>
            <a:r>
              <a:rPr dirty="0" err="1"/>
              <a:t>todoItemID</a:t>
            </a:r>
            <a:r>
              <a:rPr dirty="0"/>
              <a:t> - delete a single item</a:t>
            </a:r>
          </a:p>
        </p:txBody>
      </p:sp>
    </p:spTree>
    <p:extLst>
      <p:ext uri="{BB962C8B-B14F-4D97-AF65-F5344CB8AC3E}">
        <p14:creationId xmlns:p14="http://schemas.microsoft.com/office/powerpoint/2010/main" val="503925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Title 1"/>
          <p:cNvSpPr txBox="1">
            <a:spLocks noGrp="1"/>
          </p:cNvSpPr>
          <p:nvPr>
            <p:ph type="title"/>
          </p:nvPr>
        </p:nvSpPr>
        <p:spPr>
          <a:prstGeom prst="rect">
            <a:avLst/>
          </a:prstGeom>
        </p:spPr>
        <p:txBody>
          <a:bodyPr>
            <a:normAutofit/>
          </a:bodyPr>
          <a:lstStyle>
            <a:lvl1pPr defTabSz="2267654">
              <a:defRPr sz="7905" spc="-158"/>
            </a:lvl1pPr>
          </a:lstStyle>
          <a:p>
            <a:r>
              <a:rPr sz="4400" dirty="0"/>
              <a:t>Example </a:t>
            </a:r>
            <a:r>
              <a:rPr lang="en-US" sz="4400" dirty="0"/>
              <a:t>i</a:t>
            </a:r>
            <a:r>
              <a:rPr sz="4400" dirty="0"/>
              <a:t>nterface #2: </a:t>
            </a:r>
            <a:r>
              <a:rPr lang="en-US" sz="4400" dirty="0"/>
              <a:t>the transcript database</a:t>
            </a:r>
            <a:endParaRPr sz="4400" dirty="0"/>
          </a:p>
        </p:txBody>
      </p:sp>
      <p:sp>
        <p:nvSpPr>
          <p:cNvPr id="870" name="Rectangle 4"/>
          <p:cNvSpPr txBox="1"/>
          <p:nvPr/>
        </p:nvSpPr>
        <p:spPr>
          <a:xfrm>
            <a:off x="883920" y="1451549"/>
            <a:ext cx="11196713" cy="5078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spAutoFit/>
          </a:bodyPr>
          <a:lstStyle/>
          <a:p>
            <a:pPr algn="l" defTabSz="914400">
              <a:defRPr sz="3600">
                <a:solidFill>
                  <a:srgbClr val="000000"/>
                </a:solidFill>
                <a:latin typeface="Consolas"/>
                <a:ea typeface="Consolas"/>
                <a:cs typeface="Consolas"/>
                <a:sym typeface="Consolas"/>
              </a:defRPr>
            </a:pPr>
            <a:r>
              <a:rPr sz="1800" dirty="0"/>
              <a:t>POST /transcripts    </a:t>
            </a:r>
          </a:p>
          <a:p>
            <a:pPr algn="l" defTabSz="914400">
              <a:defRPr sz="3600">
                <a:solidFill>
                  <a:srgbClr val="000000"/>
                </a:solidFill>
                <a:latin typeface="Consolas"/>
                <a:ea typeface="Consolas"/>
                <a:cs typeface="Consolas"/>
                <a:sym typeface="Consolas"/>
              </a:defRPr>
            </a:pPr>
            <a:r>
              <a:rPr sz="1800" dirty="0"/>
              <a:t> -- adds a new student to the database, </a:t>
            </a:r>
          </a:p>
          <a:p>
            <a:pPr algn="l" defTabSz="914400">
              <a:defRPr sz="3600">
                <a:solidFill>
                  <a:srgbClr val="000000"/>
                </a:solidFill>
                <a:latin typeface="Consolas"/>
                <a:ea typeface="Consolas"/>
                <a:cs typeface="Consolas"/>
                <a:sym typeface="Consolas"/>
              </a:defRPr>
            </a:pPr>
            <a:r>
              <a:rPr sz="1800" dirty="0"/>
              <a:t> -- returns an ID for this student. </a:t>
            </a:r>
          </a:p>
          <a:p>
            <a:pPr algn="l" defTabSz="914400">
              <a:defRPr sz="3600">
                <a:solidFill>
                  <a:srgbClr val="000000"/>
                </a:solidFill>
                <a:latin typeface="Consolas"/>
                <a:ea typeface="Consolas"/>
                <a:cs typeface="Consolas"/>
                <a:sym typeface="Consolas"/>
              </a:defRPr>
            </a:pPr>
            <a:r>
              <a:rPr sz="1800" dirty="0"/>
              <a:t> -- requires a body parameter 'name', </a:t>
            </a:r>
            <a:r>
              <a:rPr sz="1800" dirty="0" err="1"/>
              <a:t>url</a:t>
            </a:r>
            <a:r>
              <a:rPr sz="1800" dirty="0"/>
              <a:t>-encoded (</a:t>
            </a:r>
            <a:r>
              <a:rPr sz="1800" dirty="0" err="1"/>
              <a:t>eg</a:t>
            </a:r>
            <a:r>
              <a:rPr sz="1800" dirty="0"/>
              <a:t> name=</a:t>
            </a:r>
            <a:r>
              <a:rPr sz="1800" dirty="0" err="1"/>
              <a:t>avery</a:t>
            </a:r>
            <a:r>
              <a:rPr sz="1800" dirty="0"/>
              <a:t>) </a:t>
            </a:r>
          </a:p>
          <a:p>
            <a:pPr algn="l" defTabSz="914400">
              <a:defRPr sz="3600">
                <a:solidFill>
                  <a:srgbClr val="000000"/>
                </a:solidFill>
                <a:latin typeface="Consolas"/>
                <a:ea typeface="Consolas"/>
                <a:cs typeface="Consolas"/>
                <a:sym typeface="Consolas"/>
              </a:defRPr>
            </a:pPr>
            <a:r>
              <a:rPr sz="1800" dirty="0"/>
              <a:t> -- Multiple students may have the same name.</a:t>
            </a:r>
          </a:p>
          <a:p>
            <a:pPr algn="l" defTabSz="914400">
              <a:defRPr sz="3600">
                <a:solidFill>
                  <a:srgbClr val="000000"/>
                </a:solidFill>
                <a:latin typeface="Consolas"/>
                <a:ea typeface="Consolas"/>
                <a:cs typeface="Consolas"/>
                <a:sym typeface="Consolas"/>
              </a:defRPr>
            </a:pPr>
            <a:r>
              <a:rPr sz="1800" dirty="0"/>
              <a:t>GET  /transcripts/:ID           </a:t>
            </a:r>
          </a:p>
          <a:p>
            <a:pPr algn="l" defTabSz="914400">
              <a:defRPr sz="3600">
                <a:solidFill>
                  <a:srgbClr val="000000"/>
                </a:solidFill>
                <a:latin typeface="Consolas"/>
                <a:ea typeface="Consolas"/>
                <a:cs typeface="Consolas"/>
                <a:sym typeface="Consolas"/>
              </a:defRPr>
            </a:pPr>
            <a:r>
              <a:rPr sz="1800" dirty="0"/>
              <a:t> -- returns transcript for student with given ID.  Fails if no such student</a:t>
            </a:r>
          </a:p>
          <a:p>
            <a:pPr algn="l" defTabSz="914400">
              <a:defRPr sz="3600">
                <a:solidFill>
                  <a:srgbClr val="000000"/>
                </a:solidFill>
                <a:latin typeface="Consolas"/>
                <a:ea typeface="Consolas"/>
                <a:cs typeface="Consolas"/>
                <a:sym typeface="Consolas"/>
              </a:defRPr>
            </a:pPr>
            <a:r>
              <a:rPr sz="1800" dirty="0"/>
              <a:t>DELETE /transcripts/:ID          </a:t>
            </a:r>
          </a:p>
          <a:p>
            <a:pPr algn="l" defTabSz="914400">
              <a:defRPr sz="3600">
                <a:solidFill>
                  <a:srgbClr val="000000"/>
                </a:solidFill>
                <a:latin typeface="Consolas"/>
                <a:ea typeface="Consolas"/>
                <a:cs typeface="Consolas"/>
                <a:sym typeface="Consolas"/>
              </a:defRPr>
            </a:pPr>
            <a:r>
              <a:rPr sz="1800" dirty="0"/>
              <a:t> -- deletes transcript for student with the given ID, fails if no such student</a:t>
            </a:r>
            <a:br>
              <a:rPr sz="1800" dirty="0"/>
            </a:br>
            <a:r>
              <a:rPr sz="1800" dirty="0"/>
              <a:t>POST /transcripts/:</a:t>
            </a:r>
            <a:r>
              <a:rPr sz="1800" dirty="0" err="1"/>
              <a:t>studentID</a:t>
            </a:r>
            <a:r>
              <a:rPr sz="1800" dirty="0"/>
              <a:t>/:</a:t>
            </a:r>
            <a:r>
              <a:rPr sz="1800" dirty="0" err="1"/>
              <a:t>courseNumber</a:t>
            </a:r>
            <a:endParaRPr sz="1800" dirty="0"/>
          </a:p>
          <a:p>
            <a:pPr algn="l" defTabSz="914400">
              <a:defRPr sz="3600">
                <a:solidFill>
                  <a:srgbClr val="000000"/>
                </a:solidFill>
                <a:latin typeface="Consolas"/>
                <a:ea typeface="Consolas"/>
                <a:cs typeface="Consolas"/>
                <a:sym typeface="Consolas"/>
              </a:defRPr>
            </a:pPr>
            <a:r>
              <a:rPr sz="1800" dirty="0"/>
              <a:t> -- adds an entry in this student's transcript with given name and course.  </a:t>
            </a:r>
          </a:p>
          <a:p>
            <a:pPr algn="l" defTabSz="914400">
              <a:defRPr sz="3600">
                <a:solidFill>
                  <a:srgbClr val="000000"/>
                </a:solidFill>
                <a:latin typeface="Consolas"/>
                <a:ea typeface="Consolas"/>
                <a:cs typeface="Consolas"/>
                <a:sym typeface="Consolas"/>
              </a:defRPr>
            </a:pPr>
            <a:r>
              <a:rPr sz="1800" dirty="0"/>
              <a:t> -- Requires a body parameter 'grade'</a:t>
            </a:r>
            <a:r>
              <a:rPr lang="en-US" sz="1800" dirty="0"/>
              <a:t>.</a:t>
            </a:r>
            <a:endParaRPr sz="1800" dirty="0"/>
          </a:p>
          <a:p>
            <a:pPr algn="l" defTabSz="914400">
              <a:defRPr sz="3600">
                <a:solidFill>
                  <a:srgbClr val="000000"/>
                </a:solidFill>
                <a:latin typeface="Consolas"/>
                <a:ea typeface="Consolas"/>
                <a:cs typeface="Consolas"/>
                <a:sym typeface="Consolas"/>
              </a:defRPr>
            </a:pPr>
            <a:r>
              <a:rPr sz="1800" dirty="0"/>
              <a:t> -- Fails if there is already an entry for this course in the student's transcript </a:t>
            </a:r>
          </a:p>
          <a:p>
            <a:pPr algn="l" defTabSz="914400">
              <a:defRPr sz="3600">
                <a:solidFill>
                  <a:srgbClr val="000000"/>
                </a:solidFill>
                <a:latin typeface="Consolas"/>
                <a:ea typeface="Consolas"/>
                <a:cs typeface="Consolas"/>
                <a:sym typeface="Consolas"/>
              </a:defRPr>
            </a:pPr>
            <a:r>
              <a:rPr sz="1800" dirty="0"/>
              <a:t>GET  /transcripts/:</a:t>
            </a:r>
            <a:r>
              <a:rPr sz="1800" dirty="0" err="1"/>
              <a:t>studentID</a:t>
            </a:r>
            <a:r>
              <a:rPr sz="1800" dirty="0"/>
              <a:t>/:</a:t>
            </a:r>
            <a:r>
              <a:rPr sz="1800" dirty="0" err="1"/>
              <a:t>courseNumber</a:t>
            </a:r>
            <a:r>
              <a:rPr sz="1800" dirty="0"/>
              <a:t>  </a:t>
            </a:r>
          </a:p>
          <a:p>
            <a:pPr algn="l" defTabSz="914400">
              <a:defRPr sz="3600">
                <a:solidFill>
                  <a:srgbClr val="000000"/>
                </a:solidFill>
                <a:latin typeface="Consolas"/>
                <a:ea typeface="Consolas"/>
                <a:cs typeface="Consolas"/>
                <a:sym typeface="Consolas"/>
              </a:defRPr>
            </a:pPr>
            <a:r>
              <a:rPr sz="1800" dirty="0"/>
              <a:t> -- returns the student's grade in the specified course.  </a:t>
            </a:r>
          </a:p>
          <a:p>
            <a:pPr algn="l" defTabSz="914400">
              <a:defRPr sz="3600">
                <a:solidFill>
                  <a:srgbClr val="000000"/>
                </a:solidFill>
                <a:latin typeface="Consolas"/>
                <a:ea typeface="Consolas"/>
                <a:cs typeface="Consolas"/>
                <a:sym typeface="Consolas"/>
              </a:defRPr>
            </a:pPr>
            <a:r>
              <a:rPr sz="1800" dirty="0"/>
              <a:t> -- Fails if student or course is missing.</a:t>
            </a:r>
          </a:p>
          <a:p>
            <a:pPr algn="l" defTabSz="914400">
              <a:defRPr sz="3600">
                <a:solidFill>
                  <a:srgbClr val="000000"/>
                </a:solidFill>
                <a:latin typeface="Consolas"/>
                <a:ea typeface="Consolas"/>
                <a:cs typeface="Consolas"/>
                <a:sym typeface="Consolas"/>
              </a:defRPr>
            </a:pPr>
            <a:r>
              <a:rPr sz="1800" dirty="0"/>
              <a:t>GET  /</a:t>
            </a:r>
            <a:r>
              <a:rPr sz="1800" dirty="0" err="1"/>
              <a:t>studentids?name</a:t>
            </a:r>
            <a:r>
              <a:rPr sz="1800" dirty="0"/>
              <a:t>=string     </a:t>
            </a:r>
          </a:p>
          <a:p>
            <a:pPr algn="l" defTabSz="914400">
              <a:defRPr sz="3600">
                <a:solidFill>
                  <a:srgbClr val="000000"/>
                </a:solidFill>
                <a:latin typeface="Consolas"/>
                <a:ea typeface="Consolas"/>
                <a:cs typeface="Consolas"/>
                <a:sym typeface="Consolas"/>
              </a:defRPr>
            </a:pPr>
            <a:r>
              <a:rPr sz="1800" dirty="0"/>
              <a:t> -- returns list of IDs for student with the given name</a:t>
            </a:r>
          </a:p>
        </p:txBody>
      </p:sp>
      <p:grpSp>
        <p:nvGrpSpPr>
          <p:cNvPr id="873" name="Rectangle 5"/>
          <p:cNvGrpSpPr/>
          <p:nvPr/>
        </p:nvGrpSpPr>
        <p:grpSpPr>
          <a:xfrm>
            <a:off x="9423785" y="1222973"/>
            <a:ext cx="2743200" cy="1489096"/>
            <a:chOff x="0" y="0"/>
            <a:chExt cx="5486399" cy="2978191"/>
          </a:xfrm>
        </p:grpSpPr>
        <p:sp>
          <p:nvSpPr>
            <p:cNvPr id="871" name="Rectangle"/>
            <p:cNvSpPr/>
            <p:nvPr/>
          </p:nvSpPr>
          <p:spPr>
            <a:xfrm>
              <a:off x="0" y="0"/>
              <a:ext cx="5486399" cy="2978191"/>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872" name="Remember the heuristic:  if you were keeping this data in a bunch of files, what would the directory structure look like?"/>
            <p:cNvSpPr/>
            <p:nvPr/>
          </p:nvSpPr>
          <p:spPr>
            <a:xfrm>
              <a:off x="104140" y="12700"/>
              <a:ext cx="5278119" cy="295465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a:t>Remember the heuristic:  if you were keeping this data in a bunch of files, what would the directory structure look like?</a:t>
              </a:r>
            </a:p>
          </p:txBody>
        </p:sp>
      </p:grpSp>
      <p:grpSp>
        <p:nvGrpSpPr>
          <p:cNvPr id="876" name="Arrow: Left 2"/>
          <p:cNvGrpSpPr/>
          <p:nvPr/>
        </p:nvGrpSpPr>
        <p:grpSpPr>
          <a:xfrm>
            <a:off x="8149278" y="5688301"/>
            <a:ext cx="2327032" cy="1026963"/>
            <a:chOff x="0" y="0"/>
            <a:chExt cx="4654063" cy="2053925"/>
          </a:xfrm>
        </p:grpSpPr>
        <p:sp>
          <p:nvSpPr>
            <p:cNvPr id="874" name="Arrow"/>
            <p:cNvSpPr/>
            <p:nvPr/>
          </p:nvSpPr>
          <p:spPr>
            <a:xfrm>
              <a:off x="0" y="0"/>
              <a:ext cx="4654063" cy="2053925"/>
            </a:xfrm>
            <a:prstGeom prst="leftArrow">
              <a:avLst>
                <a:gd name="adj1" fmla="val 62113"/>
                <a:gd name="adj2" fmla="val 50000"/>
              </a:avLst>
            </a:prstGeom>
            <a:solidFill>
              <a:srgbClr val="FBE5D6"/>
            </a:solidFill>
            <a:ln w="25400" cap="flat">
              <a:solidFill>
                <a:srgbClr val="0070C0"/>
              </a:solidFill>
              <a:prstDash val="solid"/>
              <a:miter lim="800000"/>
            </a:ln>
            <a:effectLst/>
          </p:spPr>
          <p:txBody>
            <a:bodyPr wrap="square" lIns="45720" tIns="45720" rIns="45720" bIns="45720" numCol="1" anchor="ctr">
              <a:noAutofit/>
            </a:bodyPr>
            <a:lstStyle/>
            <a:p>
              <a:pPr algn="l" defTabSz="914400">
                <a:defRPr sz="3600">
                  <a:solidFill>
                    <a:srgbClr val="000000"/>
                  </a:solidFill>
                  <a:latin typeface="Ink Free"/>
                  <a:ea typeface="Ink Free"/>
                  <a:cs typeface="Ink Free"/>
                  <a:sym typeface="Ink Free"/>
                </a:defRPr>
              </a:pPr>
              <a:endParaRPr sz="1800"/>
            </a:p>
          </p:txBody>
        </p:sp>
        <p:sp>
          <p:nvSpPr>
            <p:cNvPr id="875" name="Didn't seem to  fit the model, sorry ☹"/>
            <p:cNvSpPr txBox="1"/>
            <p:nvPr/>
          </p:nvSpPr>
          <p:spPr>
            <a:xfrm>
              <a:off x="742016" y="380632"/>
              <a:ext cx="3807907" cy="12926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p>
              <a:pPr algn="l" defTabSz="914400">
                <a:defRPr sz="3600">
                  <a:solidFill>
                    <a:srgbClr val="000000"/>
                  </a:solidFill>
                  <a:latin typeface="Ink Free"/>
                  <a:ea typeface="Ink Free"/>
                  <a:cs typeface="Ink Free"/>
                  <a:sym typeface="Ink Free"/>
                </a:defRPr>
              </a:pPr>
              <a:r>
                <a:rPr sz="1800" dirty="0"/>
                <a:t>Didn't seem to  fit the model, sorry </a:t>
              </a:r>
              <a:endParaRPr sz="1800" dirty="0">
                <a:latin typeface="Wingdings"/>
                <a:ea typeface="Wingdings"/>
                <a:cs typeface="Wingdings"/>
                <a:sym typeface="Wingdings"/>
              </a:endParaRPr>
            </a:p>
          </p:txBody>
        </p:sp>
      </p:grpSp>
    </p:spTree>
    <p:extLst>
      <p:ext uri="{BB962C8B-B14F-4D97-AF65-F5344CB8AC3E}">
        <p14:creationId xmlns:p14="http://schemas.microsoft.com/office/powerpoint/2010/main" val="20281324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pecify REST APIs using OpenAPI"/>
          <p:cNvSpPr txBox="1">
            <a:spLocks noGrp="1"/>
          </p:cNvSpPr>
          <p:nvPr>
            <p:ph type="title"/>
          </p:nvPr>
        </p:nvSpPr>
        <p:spPr>
          <a:prstGeom prst="rect">
            <a:avLst/>
          </a:prstGeom>
        </p:spPr>
        <p:txBody>
          <a:bodyPr/>
          <a:lstStyle/>
          <a:p>
            <a:r>
              <a:rPr lang="en-US" dirty="0"/>
              <a:t>It would be better to have a machine-readable specification</a:t>
            </a:r>
            <a:endParaRPr dirty="0"/>
          </a:p>
        </p:txBody>
      </p:sp>
      <p:sp>
        <p:nvSpPr>
          <p:cNvPr id="880"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The specification of the transcript API on the last slide is RESTful, but is not machine-readable</a:t>
            </a:r>
          </a:p>
          <a:p>
            <a:r>
              <a:rPr dirty="0"/>
              <a:t>A machine-readable specification is useful for:</a:t>
            </a:r>
          </a:p>
          <a:p>
            <a:pPr marL="431132" lvl="1" indent="-240632">
              <a:buSzPct val="100000"/>
            </a:pPr>
            <a:r>
              <a:rPr dirty="0"/>
              <a:t>Automatically generating client and server boilerplate, documentation, examples</a:t>
            </a:r>
          </a:p>
          <a:p>
            <a:pPr marL="431132" lvl="1" indent="-240632">
              <a:buSzPct val="100000"/>
            </a:pPr>
            <a:r>
              <a:rPr dirty="0"/>
              <a:t>Tracking how an API evolves over time</a:t>
            </a:r>
          </a:p>
          <a:p>
            <a:pPr marL="431132" lvl="1" indent="-240632">
              <a:buSzPct val="100000"/>
            </a:pPr>
            <a:r>
              <a:rPr dirty="0"/>
              <a:t>Ensuring that there are no misunderstandings</a:t>
            </a:r>
          </a:p>
        </p:txBody>
      </p:sp>
    </p:spTree>
    <p:extLst>
      <p:ext uri="{BB962C8B-B14F-4D97-AF65-F5344CB8AC3E}">
        <p14:creationId xmlns:p14="http://schemas.microsoft.com/office/powerpoint/2010/main" val="1640455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pecify REST APIs using OpenAPI"/>
          <p:cNvSpPr txBox="1">
            <a:spLocks noGrp="1"/>
          </p:cNvSpPr>
          <p:nvPr>
            <p:ph type="title"/>
          </p:nvPr>
        </p:nvSpPr>
        <p:spPr>
          <a:prstGeom prst="rect">
            <a:avLst/>
          </a:prstGeom>
        </p:spPr>
        <p:txBody>
          <a:bodyPr/>
          <a:lstStyle/>
          <a:p>
            <a:r>
              <a:rPr lang="en-US" dirty="0" err="1"/>
              <a:t>OpenAPI</a:t>
            </a:r>
            <a:r>
              <a:rPr lang="en-US" dirty="0"/>
              <a:t> is a machine-readable specification language for REST</a:t>
            </a:r>
            <a:endParaRPr dirty="0"/>
          </a:p>
        </p:txBody>
      </p:sp>
      <p:sp>
        <p:nvSpPr>
          <p:cNvPr id="880" name="Body Level One…"/>
          <p:cNvSpPr txBox="1">
            <a:spLocks noGrp="1"/>
          </p:cNvSpPr>
          <p:nvPr>
            <p:ph idx="1"/>
          </p:nvPr>
        </p:nvSpPr>
        <p:spPr>
          <a:xfrm>
            <a:off x="838200" y="1500160"/>
            <a:ext cx="4658032"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lang="en-US" dirty="0"/>
              <a:t>Written in YAML</a:t>
            </a:r>
          </a:p>
          <a:p>
            <a:r>
              <a:rPr lang="en-US" dirty="0"/>
              <a:t>Not really convenient for human use</a:t>
            </a:r>
          </a:p>
          <a:p>
            <a:r>
              <a:rPr lang="en-US" dirty="0"/>
              <a:t>Better: use a tool!</a:t>
            </a:r>
            <a:endParaRPr dirty="0"/>
          </a:p>
        </p:txBody>
      </p:sp>
      <p:sp>
        <p:nvSpPr>
          <p:cNvPr id="881" name="/towns/{townID}/viewingArea:…"/>
          <p:cNvSpPr txBox="1"/>
          <p:nvPr/>
        </p:nvSpPr>
        <p:spPr>
          <a:xfrm>
            <a:off x="6411873" y="1604920"/>
            <a:ext cx="4376198" cy="4852610"/>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defTabSz="228600">
              <a:defRPr sz="1600">
                <a:solidFill>
                  <a:srgbClr val="0432FF"/>
                </a:solidFill>
                <a:latin typeface="Courier"/>
                <a:ea typeface="Courier"/>
                <a:cs typeface="Courier"/>
                <a:sym typeface="Courier"/>
              </a:defRPr>
            </a:pPr>
            <a:r>
              <a:rPr sz="800" dirty="0"/>
              <a:t>/towns/</a:t>
            </a:r>
            <a:r>
              <a:rPr sz="800" dirty="0">
                <a:solidFill>
                  <a:srgbClr val="272727"/>
                </a:solidFill>
              </a:rPr>
              <a:t>{</a:t>
            </a:r>
            <a:r>
              <a:rPr sz="800" dirty="0" err="1">
                <a:solidFill>
                  <a:srgbClr val="272727"/>
                </a:solidFill>
              </a:rPr>
              <a:t>townID</a:t>
            </a:r>
            <a:r>
              <a:rPr sz="800" dirty="0">
                <a:solidFill>
                  <a:srgbClr val="272727"/>
                </a:solidFill>
              </a:rPr>
              <a:t>}</a:t>
            </a:r>
            <a:r>
              <a:rPr sz="800" dirty="0"/>
              <a:t>/</a:t>
            </a:r>
            <a:r>
              <a:rPr sz="800" dirty="0" err="1"/>
              <a:t>viewingArea</a:t>
            </a:r>
            <a:r>
              <a:rPr sz="800" dirty="0"/>
              <a:t>:</a:t>
            </a:r>
          </a:p>
          <a:p>
            <a:pPr algn="l" defTabSz="228600">
              <a:defRPr sz="1600">
                <a:solidFill>
                  <a:srgbClr val="272727"/>
                </a:solidFill>
                <a:latin typeface="Courier"/>
                <a:ea typeface="Courier"/>
                <a:cs typeface="Courier"/>
                <a:sym typeface="Courier"/>
              </a:defRPr>
            </a:pPr>
            <a:r>
              <a:rPr sz="800" dirty="0"/>
              <a:t>post:</a:t>
            </a:r>
          </a:p>
          <a:p>
            <a:pPr algn="l" defTabSz="228600">
              <a:defRPr sz="1600">
                <a:solidFill>
                  <a:srgbClr val="272727"/>
                </a:solidFill>
                <a:latin typeface="Courier"/>
                <a:ea typeface="Courier"/>
                <a:cs typeface="Courier"/>
                <a:sym typeface="Courier"/>
              </a:defRPr>
            </a:pPr>
            <a:r>
              <a:rPr sz="800" dirty="0"/>
              <a:t>  </a:t>
            </a:r>
            <a:r>
              <a:rPr sz="800" dirty="0" err="1"/>
              <a:t>operationId</a:t>
            </a:r>
            <a:r>
              <a:rPr sz="800" dirty="0"/>
              <a:t>: </a:t>
            </a:r>
            <a:r>
              <a:rPr sz="800" dirty="0" err="1"/>
              <a:t>CreateViewingArea</a:t>
            </a:r>
            <a:endParaRPr sz="800" dirty="0"/>
          </a:p>
          <a:p>
            <a:pPr algn="l" defTabSz="228600">
              <a:defRPr sz="1600">
                <a:solidFill>
                  <a:srgbClr val="272727"/>
                </a:solidFill>
                <a:latin typeface="Courier"/>
                <a:ea typeface="Courier"/>
                <a:cs typeface="Courier"/>
                <a:sym typeface="Courier"/>
              </a:defRPr>
            </a:pPr>
            <a:r>
              <a:rPr sz="800" dirty="0"/>
              <a:t>responses:</a:t>
            </a:r>
          </a:p>
          <a:p>
            <a:pPr algn="l" defTabSz="228600">
              <a:defRPr sz="1600">
                <a:solidFill>
                  <a:srgbClr val="00733B"/>
                </a:solidFill>
                <a:latin typeface="Courier"/>
                <a:ea typeface="Courier"/>
                <a:cs typeface="Courier"/>
                <a:sym typeface="Courier"/>
              </a:defRPr>
            </a:pPr>
            <a:r>
              <a:rPr sz="800" dirty="0">
                <a:solidFill>
                  <a:srgbClr val="272727"/>
                </a:solidFill>
              </a:rPr>
              <a:t>  </a:t>
            </a:r>
            <a:r>
              <a:rPr sz="800" dirty="0"/>
              <a:t>'204'</a:t>
            </a:r>
            <a:r>
              <a:rPr sz="800" dirty="0">
                <a:solidFill>
                  <a:srgbClr val="272727"/>
                </a:solidFill>
              </a:rPr>
              <a:t>:</a:t>
            </a:r>
          </a:p>
          <a:p>
            <a:pPr algn="l" defTabSz="228600">
              <a:defRPr sz="1600">
                <a:solidFill>
                  <a:srgbClr val="272727"/>
                </a:solidFill>
                <a:latin typeface="Courier"/>
                <a:ea typeface="Courier"/>
                <a:cs typeface="Courier"/>
                <a:sym typeface="Courier"/>
              </a:defRPr>
            </a:pPr>
            <a:r>
              <a:rPr sz="800" dirty="0"/>
              <a:t>description: No content</a:t>
            </a:r>
          </a:p>
          <a:p>
            <a:pPr algn="l" defTabSz="228600">
              <a:defRPr sz="1600">
                <a:solidFill>
                  <a:srgbClr val="00733B"/>
                </a:solidFill>
                <a:latin typeface="Courier"/>
                <a:ea typeface="Courier"/>
                <a:cs typeface="Courier"/>
                <a:sym typeface="Courier"/>
              </a:defRPr>
            </a:pPr>
            <a:r>
              <a:rPr sz="800" dirty="0"/>
              <a:t>'400'</a:t>
            </a:r>
            <a:r>
              <a:rPr sz="800" dirty="0">
                <a:solidFill>
                  <a:srgbClr val="272727"/>
                </a:solidFill>
              </a:rPr>
              <a:t>:</a:t>
            </a:r>
          </a:p>
          <a:p>
            <a:pPr algn="l" defTabSz="228600">
              <a:defRPr sz="1600">
                <a:solidFill>
                  <a:srgbClr val="272727"/>
                </a:solidFill>
                <a:latin typeface="Courier"/>
                <a:ea typeface="Courier"/>
                <a:cs typeface="Courier"/>
                <a:sym typeface="Courier"/>
              </a:defRPr>
            </a:pPr>
            <a:r>
              <a:rPr sz="800" dirty="0"/>
              <a:t>description: Invalid values specified</a:t>
            </a:r>
          </a:p>
          <a:p>
            <a:pPr algn="l" defTabSz="228600">
              <a:defRPr sz="1600">
                <a:solidFill>
                  <a:srgbClr val="272727"/>
                </a:solidFill>
                <a:latin typeface="Courier"/>
                <a:ea typeface="Courier"/>
                <a:cs typeface="Courier"/>
                <a:sym typeface="Courier"/>
              </a:defRPr>
            </a:pPr>
            <a:r>
              <a:rPr sz="800" dirty="0"/>
              <a:t>content:</a:t>
            </a:r>
          </a:p>
          <a:p>
            <a:pPr algn="l" defTabSz="228600">
              <a:defRPr sz="1600">
                <a:solidFill>
                  <a:srgbClr val="272727"/>
                </a:solidFill>
                <a:latin typeface="Courier"/>
                <a:ea typeface="Courier"/>
                <a:cs typeface="Courier"/>
                <a:sym typeface="Courier"/>
              </a:defRPr>
            </a:pPr>
            <a:r>
              <a:rPr sz="800" dirty="0"/>
              <a:t>  application/</a:t>
            </a:r>
            <a:r>
              <a:rPr sz="800" dirty="0" err="1"/>
              <a:t>json</a:t>
            </a:r>
            <a:r>
              <a:rPr sz="800" dirty="0"/>
              <a:t>:</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00733B"/>
                </a:solidFill>
                <a:latin typeface="Courier"/>
                <a:ea typeface="Courier"/>
                <a:cs typeface="Courier"/>
                <a:sym typeface="Courier"/>
              </a:defRPr>
            </a:pPr>
            <a:r>
              <a:rPr sz="800" dirty="0">
                <a:solidFill>
                  <a:srgbClr val="272727"/>
                </a:solidFill>
              </a:rPr>
              <a:t>  $ref: </a:t>
            </a:r>
            <a:r>
              <a:rPr sz="800" dirty="0"/>
              <a:t>'#/components/schemas/</a:t>
            </a:r>
            <a:r>
              <a:rPr sz="800" dirty="0" err="1"/>
              <a:t>InvalidParametersError</a:t>
            </a:r>
            <a:r>
              <a:rPr sz="800" dirty="0"/>
              <a:t>'</a:t>
            </a:r>
          </a:p>
          <a:p>
            <a:pPr algn="l" defTabSz="228600">
              <a:defRPr sz="1600">
                <a:solidFill>
                  <a:srgbClr val="272727"/>
                </a:solidFill>
                <a:latin typeface="Courier"/>
                <a:ea typeface="Courier"/>
                <a:cs typeface="Courier"/>
                <a:sym typeface="Courier"/>
              </a:defRPr>
            </a:pPr>
            <a:r>
              <a:rPr sz="800" dirty="0"/>
              <a:t>description: Creates a viewing area </a:t>
            </a:r>
            <a:r>
              <a:rPr sz="800" dirty="0">
                <a:solidFill>
                  <a:srgbClr val="011480"/>
                </a:solidFill>
              </a:rPr>
              <a:t>in </a:t>
            </a:r>
            <a:r>
              <a:rPr sz="800" dirty="0"/>
              <a:t>a given town</a:t>
            </a:r>
          </a:p>
          <a:p>
            <a:pPr algn="l" defTabSz="228600">
              <a:defRPr sz="1600">
                <a:solidFill>
                  <a:srgbClr val="272727"/>
                </a:solidFill>
                <a:latin typeface="Courier"/>
                <a:ea typeface="Courier"/>
                <a:cs typeface="Courier"/>
                <a:sym typeface="Courier"/>
              </a:defRPr>
            </a:pPr>
            <a:r>
              <a:rPr sz="800" dirty="0"/>
              <a:t>tags:</a:t>
            </a:r>
          </a:p>
          <a:p>
            <a:pPr algn="l" defTabSz="228600">
              <a:defRPr sz="1600">
                <a:solidFill>
                  <a:srgbClr val="272727"/>
                </a:solidFill>
                <a:latin typeface="Courier"/>
                <a:ea typeface="Courier"/>
                <a:cs typeface="Courier"/>
                <a:sym typeface="Courier"/>
              </a:defRPr>
            </a:pPr>
            <a:r>
              <a:rPr sz="800" dirty="0"/>
              <a:t>  - towns</a:t>
            </a:r>
          </a:p>
          <a:p>
            <a:pPr algn="l" defTabSz="228600">
              <a:defRPr sz="1600">
                <a:solidFill>
                  <a:srgbClr val="272727"/>
                </a:solidFill>
                <a:latin typeface="Courier"/>
                <a:ea typeface="Courier"/>
                <a:cs typeface="Courier"/>
                <a:sym typeface="Courier"/>
              </a:defRPr>
            </a:pPr>
            <a:r>
              <a:rPr sz="800" dirty="0"/>
              <a:t>security: []</a:t>
            </a:r>
          </a:p>
          <a:p>
            <a:pPr algn="l" defTabSz="228600">
              <a:defRPr sz="1600">
                <a:solidFill>
                  <a:srgbClr val="272727"/>
                </a:solidFill>
                <a:latin typeface="Courier"/>
                <a:ea typeface="Courier"/>
                <a:cs typeface="Courier"/>
                <a:sym typeface="Courier"/>
              </a:defRPr>
            </a:pPr>
            <a:r>
              <a:rPr sz="800" dirty="0"/>
              <a:t>parameters:</a:t>
            </a:r>
          </a:p>
          <a:p>
            <a:pPr algn="l" defTabSz="228600">
              <a:defRPr sz="1600">
                <a:solidFill>
                  <a:srgbClr val="272727"/>
                </a:solidFill>
                <a:latin typeface="Courier"/>
                <a:ea typeface="Courier"/>
                <a:cs typeface="Courier"/>
                <a:sym typeface="Courier"/>
              </a:defRPr>
            </a:pPr>
            <a:r>
              <a:rPr sz="800" dirty="0"/>
              <a:t>  - description: ID of the town </a:t>
            </a:r>
            <a:r>
              <a:rPr sz="800" dirty="0">
                <a:solidFill>
                  <a:srgbClr val="011480"/>
                </a:solidFill>
              </a:rPr>
              <a:t>in </a:t>
            </a:r>
            <a:r>
              <a:rPr sz="800" dirty="0"/>
              <a:t>which to create the </a:t>
            </a:r>
            <a:r>
              <a:rPr sz="800" dirty="0">
                <a:solidFill>
                  <a:srgbClr val="011480"/>
                </a:solidFill>
              </a:rPr>
              <a:t>new </a:t>
            </a:r>
            <a:r>
              <a:rPr sz="800" dirty="0"/>
              <a:t>viewing area</a:t>
            </a:r>
          </a:p>
          <a:p>
            <a:pPr algn="l" defTabSz="228600">
              <a:defRPr sz="1600">
                <a:solidFill>
                  <a:srgbClr val="272727"/>
                </a:solidFill>
                <a:latin typeface="Courier"/>
                <a:ea typeface="Courier"/>
                <a:cs typeface="Courier"/>
                <a:sym typeface="Courier"/>
              </a:defRPr>
            </a:pPr>
            <a:r>
              <a:rPr sz="800" dirty="0">
                <a:solidFill>
                  <a:srgbClr val="011480"/>
                </a:solidFill>
              </a:rPr>
              <a:t>in</a:t>
            </a:r>
            <a:r>
              <a:rPr sz="800" dirty="0"/>
              <a:t>: path</a:t>
            </a:r>
          </a:p>
          <a:p>
            <a:pPr algn="l" defTabSz="228600">
              <a:defRPr sz="1600">
                <a:solidFill>
                  <a:srgbClr val="272727"/>
                </a:solidFill>
                <a:latin typeface="Courier"/>
                <a:ea typeface="Courier"/>
                <a:cs typeface="Courier"/>
                <a:sym typeface="Courier"/>
              </a:defRPr>
            </a:pPr>
            <a:r>
              <a:rPr sz="800" dirty="0"/>
              <a:t>name: </a:t>
            </a:r>
            <a:r>
              <a:rPr sz="800" dirty="0" err="1"/>
              <a:t>townID</a:t>
            </a:r>
            <a:endParaRPr sz="800" dirty="0"/>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272727"/>
                </a:solidFill>
                <a:latin typeface="Courier"/>
                <a:ea typeface="Courier"/>
                <a:cs typeface="Courier"/>
                <a:sym typeface="Courier"/>
              </a:defRPr>
            </a:pPr>
            <a:r>
              <a:rPr sz="800" dirty="0"/>
              <a:t>  type: string</a:t>
            </a:r>
          </a:p>
          <a:p>
            <a:pPr algn="l" defTabSz="228600">
              <a:defRPr sz="1600">
                <a:solidFill>
                  <a:srgbClr val="272727"/>
                </a:solidFill>
                <a:latin typeface="Courier"/>
                <a:ea typeface="Courier"/>
                <a:cs typeface="Courier"/>
                <a:sym typeface="Courier"/>
              </a:defRPr>
            </a:pPr>
            <a:r>
              <a:rPr sz="800" dirty="0"/>
              <a:t>  - description: |-</a:t>
            </a:r>
          </a:p>
          <a:p>
            <a:pPr algn="l" defTabSz="228600">
              <a:defRPr sz="1600">
                <a:solidFill>
                  <a:srgbClr val="272727"/>
                </a:solidFill>
                <a:latin typeface="Courier"/>
                <a:ea typeface="Courier"/>
                <a:cs typeface="Courier"/>
                <a:sym typeface="Courier"/>
              </a:defRPr>
            </a:pPr>
            <a:r>
              <a:rPr sz="800" dirty="0"/>
              <a:t>  session token of the player making the request, must</a:t>
            </a:r>
          </a:p>
          <a:p>
            <a:pPr algn="l" defTabSz="228600">
              <a:defRPr sz="1600">
                <a:solidFill>
                  <a:srgbClr val="272727"/>
                </a:solidFill>
                <a:latin typeface="Courier"/>
                <a:ea typeface="Courier"/>
                <a:cs typeface="Courier"/>
                <a:sym typeface="Courier"/>
              </a:defRPr>
            </a:pPr>
            <a:r>
              <a:rPr sz="800" dirty="0"/>
              <a:t>match the session token returned when the player joined the town</a:t>
            </a:r>
          </a:p>
          <a:p>
            <a:pPr algn="l" defTabSz="228600">
              <a:defRPr sz="1600">
                <a:solidFill>
                  <a:srgbClr val="272727"/>
                </a:solidFill>
                <a:latin typeface="Courier"/>
                <a:ea typeface="Courier"/>
                <a:cs typeface="Courier"/>
                <a:sym typeface="Courier"/>
              </a:defRPr>
            </a:pPr>
            <a:r>
              <a:rPr sz="800" dirty="0">
                <a:solidFill>
                  <a:srgbClr val="011480"/>
                </a:solidFill>
              </a:rPr>
              <a:t>in</a:t>
            </a:r>
            <a:r>
              <a:rPr sz="800" dirty="0"/>
              <a:t>: header</a:t>
            </a:r>
          </a:p>
          <a:p>
            <a:pPr algn="l" defTabSz="228600">
              <a:defRPr sz="1600">
                <a:solidFill>
                  <a:srgbClr val="272727"/>
                </a:solidFill>
                <a:latin typeface="Courier"/>
                <a:ea typeface="Courier"/>
                <a:cs typeface="Courier"/>
                <a:sym typeface="Courier"/>
              </a:defRPr>
            </a:pPr>
            <a:r>
              <a:rPr sz="800" dirty="0"/>
              <a:t>name: X-Session-Token</a:t>
            </a:r>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272727"/>
                </a:solidFill>
                <a:latin typeface="Courier"/>
                <a:ea typeface="Courier"/>
                <a:cs typeface="Courier"/>
                <a:sym typeface="Courier"/>
              </a:defRPr>
            </a:pPr>
            <a:r>
              <a:rPr sz="800" dirty="0"/>
              <a:t>  type: string</a:t>
            </a:r>
          </a:p>
          <a:p>
            <a:pPr algn="l" defTabSz="228600">
              <a:defRPr sz="1600">
                <a:solidFill>
                  <a:srgbClr val="272727"/>
                </a:solidFill>
                <a:latin typeface="Courier"/>
                <a:ea typeface="Courier"/>
                <a:cs typeface="Courier"/>
                <a:sym typeface="Courier"/>
              </a:defRPr>
            </a:pPr>
            <a:r>
              <a:rPr sz="800" dirty="0" err="1"/>
              <a:t>requestBody</a:t>
            </a:r>
            <a:r>
              <a:rPr sz="800" dirty="0"/>
              <a:t>:</a:t>
            </a:r>
          </a:p>
          <a:p>
            <a:pPr algn="l" defTabSz="228600">
              <a:defRPr sz="1600">
                <a:solidFill>
                  <a:srgbClr val="272727"/>
                </a:solidFill>
                <a:latin typeface="Courier"/>
                <a:ea typeface="Courier"/>
                <a:cs typeface="Courier"/>
                <a:sym typeface="Courier"/>
              </a:defRPr>
            </a:pPr>
            <a:r>
              <a:rPr sz="800" dirty="0"/>
              <a:t>  description: The </a:t>
            </a:r>
            <a:r>
              <a:rPr sz="800" dirty="0">
                <a:solidFill>
                  <a:srgbClr val="011480"/>
                </a:solidFill>
              </a:rPr>
              <a:t>new </a:t>
            </a:r>
            <a:r>
              <a:rPr sz="800" dirty="0"/>
              <a:t>viewing area to create</a:t>
            </a:r>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content:</a:t>
            </a:r>
          </a:p>
          <a:p>
            <a:pPr algn="l" defTabSz="228600">
              <a:defRPr sz="1600">
                <a:solidFill>
                  <a:srgbClr val="272727"/>
                </a:solidFill>
                <a:latin typeface="Courier"/>
                <a:ea typeface="Courier"/>
                <a:cs typeface="Courier"/>
                <a:sym typeface="Courier"/>
              </a:defRPr>
            </a:pPr>
            <a:r>
              <a:rPr sz="800" dirty="0"/>
              <a:t>  application/</a:t>
            </a:r>
            <a:r>
              <a:rPr sz="800" dirty="0" err="1"/>
              <a:t>json</a:t>
            </a:r>
            <a:r>
              <a:rPr sz="800" dirty="0"/>
              <a:t>:</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00733B"/>
                </a:solidFill>
                <a:latin typeface="Courier"/>
                <a:ea typeface="Courier"/>
                <a:cs typeface="Courier"/>
                <a:sym typeface="Courier"/>
              </a:defRPr>
            </a:pPr>
            <a:r>
              <a:rPr sz="800" dirty="0">
                <a:solidFill>
                  <a:srgbClr val="272727"/>
                </a:solidFill>
              </a:rPr>
              <a:t>  $ref: </a:t>
            </a:r>
            <a:r>
              <a:rPr sz="800" dirty="0"/>
              <a:t>'#/components/schemas/</a:t>
            </a:r>
            <a:r>
              <a:rPr sz="800" dirty="0" err="1"/>
              <a:t>ViewingArea</a:t>
            </a:r>
            <a:r>
              <a:rPr sz="800" dirty="0"/>
              <a:t>'</a:t>
            </a:r>
          </a:p>
          <a:p>
            <a:pPr algn="l" defTabSz="228600">
              <a:defRPr sz="1600">
                <a:solidFill>
                  <a:srgbClr val="272727"/>
                </a:solidFill>
                <a:latin typeface="Courier"/>
                <a:ea typeface="Courier"/>
                <a:cs typeface="Courier"/>
                <a:sym typeface="Courier"/>
              </a:defRPr>
            </a:pPr>
            <a:r>
              <a:rPr sz="800" dirty="0"/>
              <a:t>description: The </a:t>
            </a:r>
            <a:r>
              <a:rPr sz="800" dirty="0">
                <a:solidFill>
                  <a:srgbClr val="011480"/>
                </a:solidFill>
              </a:rPr>
              <a:t>new </a:t>
            </a:r>
            <a:r>
              <a:rPr sz="800" dirty="0"/>
              <a:t>viewing area to create</a:t>
            </a:r>
          </a:p>
        </p:txBody>
      </p:sp>
    </p:spTree>
    <p:extLst>
      <p:ext uri="{BB962C8B-B14F-4D97-AF65-F5344CB8AC3E}">
        <p14:creationId xmlns:p14="http://schemas.microsoft.com/office/powerpoint/2010/main" val="2452036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row: Right 13">
            <a:extLst>
              <a:ext uri="{FF2B5EF4-FFF2-40B4-BE49-F238E27FC236}">
                <a16:creationId xmlns:a16="http://schemas.microsoft.com/office/drawing/2014/main" id="{6C63561D-8B8D-81F1-D5FF-3B809AA49411}"/>
              </a:ext>
            </a:extLst>
          </p:cNvPr>
          <p:cNvSpPr/>
          <p:nvPr/>
        </p:nvSpPr>
        <p:spPr>
          <a:xfrm>
            <a:off x="6703753" y="4703356"/>
            <a:ext cx="2842839"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6A0709DC-BAD3-2747-609E-ACC406416158}"/>
              </a:ext>
            </a:extLst>
          </p:cNvPr>
          <p:cNvSpPr>
            <a:spLocks noGrp="1"/>
          </p:cNvSpPr>
          <p:nvPr>
            <p:ph type="title"/>
          </p:nvPr>
        </p:nvSpPr>
        <p:spPr/>
        <p:txBody>
          <a:bodyPr/>
          <a:lstStyle/>
          <a:p>
            <a:r>
              <a:rPr lang="en-US" dirty="0"/>
              <a:t>TSOA uses TS annotations to generate all the needed pieces</a:t>
            </a:r>
          </a:p>
        </p:txBody>
      </p:sp>
      <p:sp>
        <p:nvSpPr>
          <p:cNvPr id="4" name="Slide Number Placeholder 3">
            <a:extLst>
              <a:ext uri="{FF2B5EF4-FFF2-40B4-BE49-F238E27FC236}">
                <a16:creationId xmlns:a16="http://schemas.microsoft.com/office/drawing/2014/main" id="{9090D940-EC81-C2B9-0A72-AA4D24EA39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44D790CE-DC6F-F01D-EE84-3FF8EEBA1AD7}"/>
              </a:ext>
            </a:extLst>
          </p:cNvPr>
          <p:cNvGrpSpPr/>
          <p:nvPr/>
        </p:nvGrpSpPr>
        <p:grpSpPr>
          <a:xfrm>
            <a:off x="5745849" y="1824790"/>
            <a:ext cx="2496552" cy="4050588"/>
            <a:chOff x="6845970" y="1824790"/>
            <a:chExt cx="2496552" cy="4050588"/>
          </a:xfrm>
        </p:grpSpPr>
        <p:sp>
          <p:nvSpPr>
            <p:cNvPr id="7" name="Rectangle 6">
              <a:extLst>
                <a:ext uri="{FF2B5EF4-FFF2-40B4-BE49-F238E27FC236}">
                  <a16:creationId xmlns:a16="http://schemas.microsoft.com/office/drawing/2014/main" id="{F697B351-41DF-6C39-F3B1-3B7686DFE52C}"/>
                </a:ext>
              </a:extLst>
            </p:cNvPr>
            <p:cNvSpPr/>
            <p:nvPr/>
          </p:nvSpPr>
          <p:spPr>
            <a:xfrm>
              <a:off x="6860006" y="1824790"/>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Running server code</a:t>
              </a:r>
            </a:p>
          </p:txBody>
        </p:sp>
        <p:sp>
          <p:nvSpPr>
            <p:cNvPr id="8" name="Rectangle 7">
              <a:extLst>
                <a:ext uri="{FF2B5EF4-FFF2-40B4-BE49-F238E27FC236}">
                  <a16:creationId xmlns:a16="http://schemas.microsoft.com/office/drawing/2014/main" id="{D0E70F5F-1EC4-02D2-35BA-801BC224D611}"/>
                </a:ext>
              </a:extLst>
            </p:cNvPr>
            <p:cNvSpPr/>
            <p:nvPr/>
          </p:nvSpPr>
          <p:spPr>
            <a:xfrm>
              <a:off x="6845970" y="4271168"/>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rPr>
                <a:t>OpenAPI</a:t>
              </a:r>
              <a:r>
                <a:rPr lang="en-US" sz="2400" dirty="0">
                  <a:solidFill>
                    <a:schemeClr val="tx1"/>
                  </a:solidFill>
                </a:rPr>
                <a:t> documentation</a:t>
              </a:r>
            </a:p>
          </p:txBody>
        </p:sp>
      </p:grpSp>
      <p:sp>
        <p:nvSpPr>
          <p:cNvPr id="9" name="Arrow: Right 8">
            <a:extLst>
              <a:ext uri="{FF2B5EF4-FFF2-40B4-BE49-F238E27FC236}">
                <a16:creationId xmlns:a16="http://schemas.microsoft.com/office/drawing/2014/main" id="{2B858FA0-E89B-212A-8628-15446BD7A64E}"/>
              </a:ext>
            </a:extLst>
          </p:cNvPr>
          <p:cNvSpPr/>
          <p:nvPr/>
        </p:nvSpPr>
        <p:spPr>
          <a:xfrm rot="1588458">
            <a:off x="4220772" y="3844933"/>
            <a:ext cx="1571538"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10" name="Arrow: Right 9">
            <a:extLst>
              <a:ext uri="{FF2B5EF4-FFF2-40B4-BE49-F238E27FC236}">
                <a16:creationId xmlns:a16="http://schemas.microsoft.com/office/drawing/2014/main" id="{CA351D6B-2469-1865-1E6E-042BC6787133}"/>
              </a:ext>
            </a:extLst>
          </p:cNvPr>
          <p:cNvSpPr/>
          <p:nvPr/>
        </p:nvSpPr>
        <p:spPr>
          <a:xfrm rot="20143038">
            <a:off x="4269186" y="3270190"/>
            <a:ext cx="1543634"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6" name="Rectangle 5">
            <a:extLst>
              <a:ext uri="{FF2B5EF4-FFF2-40B4-BE49-F238E27FC236}">
                <a16:creationId xmlns:a16="http://schemas.microsoft.com/office/drawing/2014/main" id="{08ACE3FE-94D5-124A-DC76-8310112D723C}"/>
              </a:ext>
            </a:extLst>
          </p:cNvPr>
          <p:cNvSpPr/>
          <p:nvPr/>
        </p:nvSpPr>
        <p:spPr>
          <a:xfrm>
            <a:off x="1945106" y="3047979"/>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Typescript with @Annotations</a:t>
            </a:r>
          </a:p>
        </p:txBody>
      </p:sp>
      <p:sp>
        <p:nvSpPr>
          <p:cNvPr id="12" name="Rectangle 11">
            <a:extLst>
              <a:ext uri="{FF2B5EF4-FFF2-40B4-BE49-F238E27FC236}">
                <a16:creationId xmlns:a16="http://schemas.microsoft.com/office/drawing/2014/main" id="{F7F3A2CE-2F9F-6F14-A139-7F4A8E6B6B0A}"/>
              </a:ext>
            </a:extLst>
          </p:cNvPr>
          <p:cNvSpPr/>
          <p:nvPr/>
        </p:nvSpPr>
        <p:spPr>
          <a:xfrm>
            <a:off x="9546592" y="4270220"/>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Readable HTML documentation (Swagger)</a:t>
            </a:r>
          </a:p>
        </p:txBody>
      </p:sp>
    </p:spTree>
    <p:extLst>
      <p:ext uri="{BB962C8B-B14F-4D97-AF65-F5344CB8AC3E}">
        <p14:creationId xmlns:p14="http://schemas.microsoft.com/office/powerpoint/2010/main" val="830550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4400" dirty="0"/>
              <a:t>Sample annotated typescript</a:t>
            </a:r>
            <a:endParaRPr sz="4400" dirty="0"/>
          </a:p>
        </p:txBody>
      </p:sp>
      <p:grpSp>
        <p:nvGrpSpPr>
          <p:cNvPr id="4" name="Group 3">
            <a:extLst>
              <a:ext uri="{FF2B5EF4-FFF2-40B4-BE49-F238E27FC236}">
                <a16:creationId xmlns:a16="http://schemas.microsoft.com/office/drawing/2014/main" id="{B7B073CD-4BFC-A236-C66D-397118F374C2}"/>
              </a:ext>
            </a:extLst>
          </p:cNvPr>
          <p:cNvGrpSpPr/>
          <p:nvPr/>
        </p:nvGrpSpPr>
        <p:grpSpPr>
          <a:xfrm>
            <a:off x="838200" y="1701514"/>
            <a:ext cx="7803418" cy="4452501"/>
            <a:chOff x="838200" y="1701514"/>
            <a:chExt cx="7803418" cy="4452501"/>
          </a:xfrm>
        </p:grpSpPr>
        <p:sp>
          <p:nvSpPr>
            <p:cNvPr id="887" name="@Route('towns')…"/>
            <p:cNvSpPr txBox="1"/>
            <p:nvPr/>
          </p:nvSpPr>
          <p:spPr>
            <a:xfrm>
              <a:off x="838200" y="1701514"/>
              <a:ext cx="7803418" cy="4452501"/>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defTabSz="228600">
                <a:defRPr sz="2600">
                  <a:solidFill>
                    <a:srgbClr val="00733B"/>
                  </a:solidFill>
                  <a:latin typeface="Courier"/>
                  <a:ea typeface="Courier"/>
                  <a:cs typeface="Courier"/>
                  <a:sym typeface="Courier"/>
                </a:defRPr>
              </a:pPr>
              <a:r>
                <a:rPr sz="1300" dirty="0">
                  <a:solidFill>
                    <a:srgbClr val="808002"/>
                  </a:solidFill>
                </a:rPr>
                <a:t>@Route</a:t>
              </a:r>
              <a:r>
                <a:rPr sz="1300" dirty="0">
                  <a:solidFill>
                    <a:srgbClr val="272727"/>
                  </a:solidFill>
                </a:rPr>
                <a:t>(</a:t>
              </a:r>
              <a:r>
                <a:rPr sz="1300" dirty="0"/>
                <a:t>'towns'</a:t>
              </a:r>
              <a:r>
                <a:rPr sz="1300" dirty="0">
                  <a:solidFill>
                    <a:srgbClr val="272727"/>
                  </a:solidFill>
                </a:rPr>
                <a:t>)</a:t>
              </a:r>
            </a:p>
            <a:p>
              <a:pPr algn="l" defTabSz="228600">
                <a:defRPr sz="2600">
                  <a:solidFill>
                    <a:srgbClr val="000000"/>
                  </a:solidFill>
                  <a:latin typeface="Courier"/>
                  <a:ea typeface="Courier"/>
                  <a:cs typeface="Courier"/>
                  <a:sym typeface="Courier"/>
                </a:defRPr>
              </a:pPr>
              <a:r>
                <a:rPr sz="1300" dirty="0">
                  <a:solidFill>
                    <a:srgbClr val="011480"/>
                  </a:solidFill>
                </a:rPr>
                <a:t>export class </a:t>
              </a:r>
              <a:r>
                <a:rPr sz="1300" dirty="0" err="1"/>
                <a:t>TownsController</a:t>
              </a:r>
              <a:r>
                <a:rPr sz="1300" dirty="0"/>
                <a:t> </a:t>
              </a:r>
              <a:r>
                <a:rPr sz="1300" dirty="0">
                  <a:solidFill>
                    <a:srgbClr val="011480"/>
                  </a:solidFill>
                </a:rPr>
                <a:t>extends </a:t>
              </a:r>
              <a:r>
                <a:rPr sz="1300" dirty="0"/>
                <a:t>Controller </a:t>
              </a:r>
              <a:r>
                <a:rPr sz="1300" dirty="0">
                  <a:solidFill>
                    <a:srgbClr val="272727"/>
                  </a:solidFill>
                </a:rPr>
                <a:t>{</a:t>
              </a: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sz="1300" dirty="0">
                <a:solidFill>
                  <a:srgbClr val="272727"/>
                </a:solidFill>
              </a:endParaRPr>
            </a:p>
            <a:p>
              <a:pPr algn="l" defTabSz="228600">
                <a:defRPr sz="2600" i="1">
                  <a:solidFill>
                    <a:srgbClr val="808080"/>
                  </a:solidFill>
                  <a:latin typeface="Courier"/>
                  <a:ea typeface="Courier"/>
                  <a:cs typeface="Courier"/>
                  <a:sym typeface="Courier"/>
                </a:defRPr>
              </a:pPr>
              <a:r>
                <a:rPr sz="1300" dirty="0"/>
                <a:t>/**</a:t>
              </a:r>
            </a:p>
            <a:p>
              <a:pPr algn="l" defTabSz="228600">
                <a:defRPr sz="2600" i="1">
                  <a:solidFill>
                    <a:srgbClr val="808080"/>
                  </a:solidFill>
                  <a:latin typeface="Courier"/>
                  <a:ea typeface="Courier"/>
                  <a:cs typeface="Courier"/>
                  <a:sym typeface="Courier"/>
                </a:defRPr>
              </a:pPr>
              <a:r>
                <a:rPr sz="1300" dirty="0"/>
                <a:t> * Creates a viewing area in a given town</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townID</a:t>
              </a:r>
              <a:r>
                <a:rPr sz="1300" dirty="0">
                  <a:solidFill>
                    <a:srgbClr val="3C3C3C"/>
                  </a:solidFill>
                </a:rPr>
                <a:t> </a:t>
              </a:r>
              <a:r>
                <a:rPr sz="1300" dirty="0"/>
                <a:t>ID of the town in which to create the new viewing area</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sessionToken</a:t>
              </a:r>
              <a:r>
                <a:rPr sz="1300" dirty="0">
                  <a:solidFill>
                    <a:srgbClr val="3C3C3C"/>
                  </a:solidFill>
                </a:rPr>
                <a:t> </a:t>
              </a:r>
              <a:r>
                <a:rPr sz="1300" dirty="0"/>
                <a:t>session token of the player making the request, must</a:t>
              </a:r>
            </a:p>
            <a:p>
              <a:pPr algn="l" defTabSz="228600">
                <a:defRPr sz="2600" i="1">
                  <a:solidFill>
                    <a:srgbClr val="808080"/>
                  </a:solidFill>
                  <a:latin typeface="Courier"/>
                  <a:ea typeface="Courier"/>
                  <a:cs typeface="Courier"/>
                  <a:sym typeface="Courier"/>
                </a:defRPr>
              </a:pPr>
              <a:r>
                <a:rPr sz="1300" dirty="0"/>
                <a:t> *        match the session token returned when the player joined the town</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requestBody</a:t>
              </a:r>
              <a:r>
                <a:rPr sz="1300" dirty="0">
                  <a:solidFill>
                    <a:srgbClr val="3C3C3C"/>
                  </a:solidFill>
                </a:rPr>
                <a:t> </a:t>
              </a:r>
              <a:r>
                <a:rPr sz="1300" dirty="0"/>
                <a:t>The new viewing area to create</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@throws </a:t>
              </a:r>
              <a:r>
                <a:rPr sz="1300" dirty="0" err="1"/>
                <a:t>InvalidParametersError</a:t>
              </a:r>
              <a:r>
                <a:rPr sz="1300" dirty="0"/>
                <a:t> if the session token is not valid, or if the</a:t>
              </a:r>
            </a:p>
            <a:p>
              <a:pPr algn="l" defTabSz="228600">
                <a:defRPr sz="2600" i="1">
                  <a:solidFill>
                    <a:srgbClr val="808080"/>
                  </a:solidFill>
                  <a:latin typeface="Courier"/>
                  <a:ea typeface="Courier"/>
                  <a:cs typeface="Courier"/>
                  <a:sym typeface="Courier"/>
                </a:defRPr>
              </a:pPr>
              <a:r>
                <a:rPr sz="1300" dirty="0"/>
                <a:t> *          viewing area could not be created</a:t>
              </a:r>
            </a:p>
            <a:p>
              <a:pPr algn="l" defTabSz="228600">
                <a:defRPr sz="2600" i="1">
                  <a:solidFill>
                    <a:srgbClr val="808080"/>
                  </a:solidFill>
                  <a:latin typeface="Courier"/>
                  <a:ea typeface="Courier"/>
                  <a:cs typeface="Courier"/>
                  <a:sym typeface="Courier"/>
                </a:defRPr>
              </a:pPr>
              <a:r>
                <a:rPr sz="1300" dirty="0"/>
                <a:t> */</a:t>
              </a:r>
            </a:p>
            <a:p>
              <a:pPr algn="l" defTabSz="228600">
                <a:defRPr sz="2600">
                  <a:solidFill>
                    <a:srgbClr val="00733B"/>
                  </a:solidFill>
                  <a:latin typeface="Courier"/>
                  <a:ea typeface="Courier"/>
                  <a:cs typeface="Courier"/>
                  <a:sym typeface="Courier"/>
                </a:defRPr>
              </a:pPr>
              <a:r>
                <a:rPr sz="1300" dirty="0">
                  <a:solidFill>
                    <a:srgbClr val="808002"/>
                  </a:solidFill>
                </a:rPr>
                <a:t>@Post</a:t>
              </a:r>
              <a:r>
                <a:rPr sz="1300" dirty="0">
                  <a:solidFill>
                    <a:srgbClr val="272727"/>
                  </a:solidFill>
                </a:rPr>
                <a:t>(</a:t>
              </a:r>
              <a:r>
                <a:rPr sz="1300" dirty="0"/>
                <a:t>'{townID}/viewingArea'</a:t>
              </a:r>
              <a:r>
                <a:rPr sz="1300" dirty="0">
                  <a:solidFill>
                    <a:srgbClr val="272727"/>
                  </a:solidFill>
                </a:rPr>
                <a:t>)</a:t>
              </a:r>
            </a:p>
            <a:p>
              <a:pPr algn="l" defTabSz="228600">
                <a:defRPr sz="2600">
                  <a:solidFill>
                    <a:srgbClr val="00733B"/>
                  </a:solidFill>
                  <a:latin typeface="Courier"/>
                  <a:ea typeface="Courier"/>
                  <a:cs typeface="Courier"/>
                  <a:sym typeface="Courier"/>
                </a:defRPr>
              </a:pPr>
              <a:r>
                <a:rPr sz="1300" dirty="0">
                  <a:solidFill>
                    <a:srgbClr val="808002"/>
                  </a:solidFill>
                </a:rPr>
                <a:t>@Response</a:t>
              </a:r>
              <a:r>
                <a:rPr sz="1300" dirty="0">
                  <a:solidFill>
                    <a:srgbClr val="272727"/>
                  </a:solidFill>
                </a:rPr>
                <a:t>&lt;</a:t>
              </a:r>
              <a:r>
                <a:rPr sz="1300" dirty="0">
                  <a:solidFill>
                    <a:srgbClr val="000000"/>
                  </a:solidFill>
                </a:rPr>
                <a:t>InvalidParametersError</a:t>
              </a:r>
              <a:r>
                <a:rPr sz="1300" dirty="0">
                  <a:solidFill>
                    <a:srgbClr val="272727"/>
                  </a:solidFill>
                </a:rPr>
                <a:t>&gt;(</a:t>
              </a:r>
              <a:r>
                <a:rPr sz="1300" dirty="0">
                  <a:solidFill>
                    <a:srgbClr val="0073E6"/>
                  </a:solidFill>
                </a:rPr>
                <a:t>400</a:t>
              </a:r>
              <a:r>
                <a:rPr sz="1300" dirty="0">
                  <a:solidFill>
                    <a:srgbClr val="272727"/>
                  </a:solidFill>
                </a:rPr>
                <a:t>, </a:t>
              </a:r>
              <a:r>
                <a:rPr sz="1300" dirty="0"/>
                <a:t>'Invalid values specified'</a:t>
              </a:r>
              <a:r>
                <a:rPr sz="1300" dirty="0">
                  <a:solidFill>
                    <a:srgbClr val="272727"/>
                  </a:solidFill>
                </a:rPr>
                <a:t>)</a:t>
              </a:r>
            </a:p>
            <a:p>
              <a:pPr algn="l" defTabSz="228600">
                <a:defRPr sz="2600">
                  <a:solidFill>
                    <a:srgbClr val="7A7A43"/>
                  </a:solidFill>
                  <a:latin typeface="Courier"/>
                  <a:ea typeface="Courier"/>
                  <a:cs typeface="Courier"/>
                  <a:sym typeface="Courier"/>
                </a:defRPr>
              </a:pPr>
              <a:r>
                <a:rPr sz="1300" dirty="0">
                  <a:solidFill>
                    <a:srgbClr val="011480"/>
                  </a:solidFill>
                </a:rPr>
                <a:t>public async </a:t>
              </a:r>
              <a:r>
                <a:rPr sz="1300" dirty="0" err="1"/>
                <a:t>createViewingArea</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@Path</a:t>
              </a:r>
              <a:r>
                <a:rPr sz="1300" dirty="0"/>
                <a:t>() </a:t>
              </a:r>
              <a:r>
                <a:rPr sz="1300" dirty="0" err="1"/>
                <a:t>townID</a:t>
              </a:r>
              <a:r>
                <a:rPr sz="1300" dirty="0"/>
                <a:t>: </a:t>
              </a:r>
              <a:r>
                <a:rPr sz="1300" dirty="0">
                  <a:solidFill>
                    <a:srgbClr val="011480"/>
                  </a:solidFill>
                </a:rPr>
                <a:t>string</a:t>
              </a:r>
              <a:r>
                <a:rPr sz="1300" dirty="0"/>
                <a:t>,</a:t>
              </a:r>
            </a:p>
            <a:p>
              <a:pPr algn="l" defTabSz="228600">
                <a:defRPr sz="2600">
                  <a:solidFill>
                    <a:srgbClr val="00733B"/>
                  </a:solidFill>
                  <a:latin typeface="Courier"/>
                  <a:ea typeface="Courier"/>
                  <a:cs typeface="Courier"/>
                  <a:sym typeface="Courier"/>
                </a:defRPr>
              </a:pPr>
              <a:r>
                <a:rPr sz="1300" dirty="0">
                  <a:solidFill>
                    <a:srgbClr val="272727"/>
                  </a:solidFill>
                </a:rPr>
                <a:t>  </a:t>
              </a:r>
              <a:r>
                <a:rPr sz="1300" dirty="0">
                  <a:solidFill>
                    <a:srgbClr val="808002"/>
                  </a:solidFill>
                </a:rPr>
                <a:t>@Header</a:t>
              </a:r>
              <a:r>
                <a:rPr sz="1300" dirty="0">
                  <a:solidFill>
                    <a:srgbClr val="272727"/>
                  </a:solidFill>
                </a:rPr>
                <a:t>(</a:t>
              </a:r>
              <a:r>
                <a:rPr sz="1300" dirty="0"/>
                <a:t>'X-Session-Token'</a:t>
              </a:r>
              <a:r>
                <a:rPr sz="1300" dirty="0">
                  <a:solidFill>
                    <a:srgbClr val="272727"/>
                  </a:solidFill>
                </a:rPr>
                <a:t>) </a:t>
              </a:r>
              <a:r>
                <a:rPr sz="1300" dirty="0" err="1">
                  <a:solidFill>
                    <a:srgbClr val="272727"/>
                  </a:solidFill>
                </a:rPr>
                <a:t>sessionToken</a:t>
              </a:r>
              <a:r>
                <a:rPr sz="1300" dirty="0">
                  <a:solidFill>
                    <a:srgbClr val="272727"/>
                  </a:solidFill>
                </a:rPr>
                <a:t>: </a:t>
              </a:r>
              <a:r>
                <a:rPr sz="1300" dirty="0">
                  <a:solidFill>
                    <a:srgbClr val="011480"/>
                  </a:solidFill>
                </a:rPr>
                <a:t>string</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@Body</a:t>
              </a:r>
              <a:r>
                <a:rPr sz="1300" dirty="0"/>
                <a:t>() </a:t>
              </a:r>
              <a:r>
                <a:rPr sz="1300" dirty="0" err="1"/>
                <a:t>requestBody</a:t>
              </a:r>
              <a:r>
                <a:rPr sz="1300" dirty="0"/>
                <a:t>: </a:t>
              </a:r>
              <a:r>
                <a:rPr sz="1300" dirty="0" err="1"/>
                <a:t>ViewingArea</a:t>
              </a:r>
              <a:r>
                <a:rPr sz="1300" dirty="0"/>
                <a:t>,</a:t>
              </a:r>
            </a:p>
            <a:p>
              <a:pPr algn="l" defTabSz="228600">
                <a:defRPr sz="2600">
                  <a:solidFill>
                    <a:srgbClr val="272727"/>
                  </a:solidFill>
                  <a:latin typeface="Courier"/>
                  <a:ea typeface="Courier"/>
                  <a:cs typeface="Courier"/>
                  <a:sym typeface="Courier"/>
                </a:defRPr>
              </a:pPr>
              <a:r>
                <a:rPr sz="1300" dirty="0"/>
                <a:t>)</a:t>
              </a:r>
              <a:r>
                <a:rPr lang="en-US" sz="1300" dirty="0"/>
                <a:t>{ </a:t>
              </a:r>
              <a:r>
                <a:rPr lang="en-US" sz="1300" dirty="0">
                  <a:solidFill>
                    <a:srgbClr val="00B050"/>
                  </a:solidFill>
                </a:rPr>
                <a:t>/** method body goes here */ </a:t>
              </a:r>
              <a:r>
                <a:rPr lang="en-US" sz="1300" dirty="0"/>
                <a:t>}</a:t>
              </a:r>
              <a:endParaRPr sz="1300" dirty="0"/>
            </a:p>
          </p:txBody>
        </p:sp>
        <p:sp>
          <p:nvSpPr>
            <p:cNvPr id="891" name="Line"/>
            <p:cNvSpPr/>
            <p:nvPr/>
          </p:nvSpPr>
          <p:spPr>
            <a:xfrm>
              <a:off x="901700" y="4918364"/>
              <a:ext cx="2767304" cy="0"/>
            </a:xfrm>
            <a:prstGeom prst="line">
              <a:avLst/>
            </a:prstGeom>
            <a:ln w="50800">
              <a:solidFill>
                <a:srgbClr val="F14C0E"/>
              </a:solidFill>
            </a:ln>
          </p:spPr>
          <p:txBody>
            <a:bodyPr lIns="22859" tIns="22859" rIns="22859" bIns="22859"/>
            <a:lstStyle/>
            <a:p>
              <a:endParaRPr sz="600"/>
            </a:p>
          </p:txBody>
        </p:sp>
        <p:sp>
          <p:nvSpPr>
            <p:cNvPr id="892" name="Line"/>
            <p:cNvSpPr/>
            <p:nvPr/>
          </p:nvSpPr>
          <p:spPr>
            <a:xfrm>
              <a:off x="982133" y="5142731"/>
              <a:ext cx="6303259" cy="1"/>
            </a:xfrm>
            <a:prstGeom prst="line">
              <a:avLst/>
            </a:prstGeom>
            <a:ln w="50800">
              <a:solidFill>
                <a:srgbClr val="F14C0E"/>
              </a:solidFill>
            </a:ln>
          </p:spPr>
          <p:txBody>
            <a:bodyPr lIns="22859" tIns="22859" rIns="22859" bIns="22859"/>
            <a:lstStyle/>
            <a:p>
              <a:endParaRPr sz="600"/>
            </a:p>
          </p:txBody>
        </p:sp>
        <p:sp>
          <p:nvSpPr>
            <p:cNvPr id="893" name="Line"/>
            <p:cNvSpPr/>
            <p:nvPr/>
          </p:nvSpPr>
          <p:spPr>
            <a:xfrm>
              <a:off x="1096433" y="5502564"/>
              <a:ext cx="587029" cy="0"/>
            </a:xfrm>
            <a:prstGeom prst="line">
              <a:avLst/>
            </a:prstGeom>
            <a:ln w="50800">
              <a:solidFill>
                <a:srgbClr val="F14C0E"/>
              </a:solidFill>
            </a:ln>
          </p:spPr>
          <p:txBody>
            <a:bodyPr lIns="22859" tIns="22859" rIns="22859" bIns="22859"/>
            <a:lstStyle/>
            <a:p>
              <a:endParaRPr sz="600"/>
            </a:p>
          </p:txBody>
        </p:sp>
        <p:sp>
          <p:nvSpPr>
            <p:cNvPr id="894" name="Line"/>
            <p:cNvSpPr/>
            <p:nvPr/>
          </p:nvSpPr>
          <p:spPr>
            <a:xfrm>
              <a:off x="1096433" y="5709997"/>
              <a:ext cx="587029" cy="1"/>
            </a:xfrm>
            <a:prstGeom prst="line">
              <a:avLst/>
            </a:prstGeom>
            <a:ln w="50800">
              <a:solidFill>
                <a:srgbClr val="F14C0E"/>
              </a:solidFill>
            </a:ln>
          </p:spPr>
          <p:txBody>
            <a:bodyPr lIns="22859" tIns="22859" rIns="22859" bIns="22859"/>
            <a:lstStyle/>
            <a:p>
              <a:endParaRPr sz="600"/>
            </a:p>
          </p:txBody>
        </p:sp>
        <p:sp>
          <p:nvSpPr>
            <p:cNvPr id="895" name="Line"/>
            <p:cNvSpPr/>
            <p:nvPr/>
          </p:nvSpPr>
          <p:spPr>
            <a:xfrm>
              <a:off x="1096433" y="5917431"/>
              <a:ext cx="587029" cy="1"/>
            </a:xfrm>
            <a:prstGeom prst="line">
              <a:avLst/>
            </a:prstGeom>
            <a:ln w="50800">
              <a:solidFill>
                <a:srgbClr val="F14C0E"/>
              </a:solidFill>
            </a:ln>
          </p:spPr>
          <p:txBody>
            <a:bodyPr lIns="22859" tIns="22859" rIns="22859" bIns="22859"/>
            <a:lstStyle/>
            <a:p>
              <a:endParaRPr sz="600"/>
            </a:p>
          </p:txBody>
        </p:sp>
        <p:sp>
          <p:nvSpPr>
            <p:cNvPr id="896" name="Line"/>
            <p:cNvSpPr/>
            <p:nvPr/>
          </p:nvSpPr>
          <p:spPr>
            <a:xfrm>
              <a:off x="897466" y="1976198"/>
              <a:ext cx="1412528" cy="1"/>
            </a:xfrm>
            <a:prstGeom prst="line">
              <a:avLst/>
            </a:prstGeom>
            <a:ln w="50800">
              <a:solidFill>
                <a:srgbClr val="F14C0E"/>
              </a:solidFill>
            </a:ln>
          </p:spPr>
          <p:txBody>
            <a:bodyPr lIns="22859" tIns="22859" rIns="22859" bIns="22859"/>
            <a:lstStyle/>
            <a:p>
              <a:endParaRPr sz="600"/>
            </a:p>
          </p:txBody>
        </p:sp>
      </p:grpSp>
    </p:spTree>
    <p:extLst>
      <p:ext uri="{BB962C8B-B14F-4D97-AF65-F5344CB8AC3E}">
        <p14:creationId xmlns:p14="http://schemas.microsoft.com/office/powerpoint/2010/main" val="3707710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4400" dirty="0"/>
              <a:t>Sample generated HTML (“Swagger”)</a:t>
            </a:r>
            <a:endParaRPr sz="4400" dirty="0"/>
          </a:p>
        </p:txBody>
      </p:sp>
      <p:pic>
        <p:nvPicPr>
          <p:cNvPr id="886" name="Image" descr="Image"/>
          <p:cNvPicPr>
            <a:picLocks noChangeAspect="1"/>
          </p:cNvPicPr>
          <p:nvPr/>
        </p:nvPicPr>
        <p:blipFill>
          <a:blip r:embed="rId3"/>
          <a:stretch>
            <a:fillRect/>
          </a:stretch>
        </p:blipFill>
        <p:spPr>
          <a:xfrm>
            <a:off x="3975653" y="1485544"/>
            <a:ext cx="3629301" cy="5372456"/>
          </a:xfrm>
          <a:prstGeom prst="rect">
            <a:avLst/>
          </a:prstGeom>
          <a:ln w="12700">
            <a:miter lim="400000"/>
          </a:ln>
        </p:spPr>
      </p:pic>
    </p:spTree>
    <p:extLst>
      <p:ext uri="{BB962C8B-B14F-4D97-AF65-F5344CB8AC3E}">
        <p14:creationId xmlns:p14="http://schemas.microsoft.com/office/powerpoint/2010/main" val="4095610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F83B-65BC-B851-EBA9-E0072F1924D8}"/>
              </a:ext>
            </a:extLst>
          </p:cNvPr>
          <p:cNvSpPr>
            <a:spLocks noGrp="1"/>
          </p:cNvSpPr>
          <p:nvPr>
            <p:ph type="title"/>
          </p:nvPr>
        </p:nvSpPr>
        <p:spPr/>
        <p:txBody>
          <a:bodyPr/>
          <a:lstStyle/>
          <a:p>
            <a:r>
              <a:rPr lang="en-US" dirty="0"/>
              <a:t>Swagger in the wild</a:t>
            </a:r>
          </a:p>
        </p:txBody>
      </p:sp>
      <p:sp>
        <p:nvSpPr>
          <p:cNvPr id="4" name="Slide Number Placeholder 3">
            <a:extLst>
              <a:ext uri="{FF2B5EF4-FFF2-40B4-BE49-F238E27FC236}">
                <a16:creationId xmlns:a16="http://schemas.microsoft.com/office/drawing/2014/main" id="{6CA7C002-F9A3-B9CF-3302-203758FD78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F4320A0-BE8D-F086-73CA-BE795383E60F}"/>
              </a:ext>
            </a:extLst>
          </p:cNvPr>
          <p:cNvPicPr>
            <a:picLocks noChangeAspect="1"/>
          </p:cNvPicPr>
          <p:nvPr/>
        </p:nvPicPr>
        <p:blipFill>
          <a:blip r:embed="rId2"/>
          <a:stretch>
            <a:fillRect/>
          </a:stretch>
        </p:blipFill>
        <p:spPr>
          <a:xfrm>
            <a:off x="838200" y="1447922"/>
            <a:ext cx="7192617" cy="5295178"/>
          </a:xfrm>
          <a:prstGeom prst="rect">
            <a:avLst/>
          </a:prstGeom>
        </p:spPr>
      </p:pic>
    </p:spTree>
    <p:extLst>
      <p:ext uri="{BB962C8B-B14F-4D97-AF65-F5344CB8AC3E}">
        <p14:creationId xmlns:p14="http://schemas.microsoft.com/office/powerpoint/2010/main" val="3945244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94433-3102-9277-A295-C0C1074138B3}"/>
              </a:ext>
            </a:extLst>
          </p:cNvPr>
          <p:cNvSpPr>
            <a:spLocks noGrp="1"/>
          </p:cNvSpPr>
          <p:nvPr>
            <p:ph type="title"/>
          </p:nvPr>
        </p:nvSpPr>
        <p:spPr/>
        <p:txBody>
          <a:bodyPr/>
          <a:lstStyle/>
          <a:p>
            <a:r>
              <a:rPr lang="en-US" dirty="0"/>
              <a:t>Resources</a:t>
            </a:r>
          </a:p>
        </p:txBody>
      </p:sp>
      <p:sp>
        <p:nvSpPr>
          <p:cNvPr id="4" name="Content Placeholder 3">
            <a:extLst>
              <a:ext uri="{FF2B5EF4-FFF2-40B4-BE49-F238E27FC236}">
                <a16:creationId xmlns:a16="http://schemas.microsoft.com/office/drawing/2014/main" id="{A732BDA3-04E2-7E4A-818C-C1D4281B3CA9}"/>
              </a:ext>
            </a:extLst>
          </p:cNvPr>
          <p:cNvSpPr>
            <a:spLocks noGrp="1"/>
          </p:cNvSpPr>
          <p:nvPr>
            <p:ph idx="1"/>
          </p:nvPr>
        </p:nvSpPr>
        <p:spPr/>
        <p:txBody>
          <a:bodyPr/>
          <a:lstStyle/>
          <a:p>
            <a:r>
              <a:rPr lang="en-US" dirty="0">
                <a:hlinkClick r:id="rId2"/>
              </a:rPr>
              <a:t>What is a REST API? </a:t>
            </a:r>
            <a:endParaRPr lang="en-US" dirty="0"/>
          </a:p>
        </p:txBody>
      </p:sp>
      <p:sp>
        <p:nvSpPr>
          <p:cNvPr id="3" name="Slide Number Placeholder 2">
            <a:extLst>
              <a:ext uri="{FF2B5EF4-FFF2-40B4-BE49-F238E27FC236}">
                <a16:creationId xmlns:a16="http://schemas.microsoft.com/office/drawing/2014/main" id="{97B12B43-A30E-BA4E-B210-64A363F72F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2348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1A8A0-D21E-BA1D-62D5-C476C278570D}"/>
              </a:ext>
            </a:extLst>
          </p:cNvPr>
          <p:cNvSpPr>
            <a:spLocks noGrp="1"/>
          </p:cNvSpPr>
          <p:nvPr>
            <p:ph type="title"/>
          </p:nvPr>
        </p:nvSpPr>
        <p:spPr/>
        <p:txBody>
          <a:bodyPr/>
          <a:lstStyle/>
          <a:p>
            <a:r>
              <a:rPr lang="en-US" dirty="0"/>
              <a:t>REST: Representational State Transfer</a:t>
            </a:r>
          </a:p>
        </p:txBody>
      </p:sp>
      <p:sp>
        <p:nvSpPr>
          <p:cNvPr id="3" name="Content Placeholder 2">
            <a:extLst>
              <a:ext uri="{FF2B5EF4-FFF2-40B4-BE49-F238E27FC236}">
                <a16:creationId xmlns:a16="http://schemas.microsoft.com/office/drawing/2014/main" id="{01CA41C7-4762-6461-5BAE-56710999D310}"/>
              </a:ext>
            </a:extLst>
          </p:cNvPr>
          <p:cNvSpPr>
            <a:spLocks noGrp="1"/>
          </p:cNvSpPr>
          <p:nvPr>
            <p:ph idx="1"/>
          </p:nvPr>
        </p:nvSpPr>
        <p:spPr/>
        <p:txBody>
          <a:bodyPr/>
          <a:lstStyle/>
          <a:p>
            <a:r>
              <a:rPr lang="en-US" dirty="0"/>
              <a:t>A design principle for http requests</a:t>
            </a:r>
          </a:p>
          <a:p>
            <a:r>
              <a:rPr lang="en-US" dirty="0"/>
              <a:t>Commonly used for APIs</a:t>
            </a:r>
          </a:p>
        </p:txBody>
      </p:sp>
      <p:sp>
        <p:nvSpPr>
          <p:cNvPr id="4" name="Slide Number Placeholder 3">
            <a:extLst>
              <a:ext uri="{FF2B5EF4-FFF2-40B4-BE49-F238E27FC236}">
                <a16:creationId xmlns:a16="http://schemas.microsoft.com/office/drawing/2014/main" id="{0CAFE2F2-E707-1591-313C-B13265529F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1189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onverting JavaScript Errors to HTTP Errors"/>
          <p:cNvSpPr txBox="1">
            <a:spLocks noGrp="1"/>
          </p:cNvSpPr>
          <p:nvPr>
            <p:ph type="title"/>
          </p:nvPr>
        </p:nvSpPr>
        <p:spPr>
          <a:prstGeom prst="rect">
            <a:avLst/>
          </a:prstGeom>
        </p:spPr>
        <p:txBody>
          <a:bodyPr>
            <a:normAutofit/>
          </a:bodyPr>
          <a:lstStyle>
            <a:lvl1pPr defTabSz="2413954">
              <a:defRPr sz="8415" spc="-168"/>
            </a:lvl1pPr>
          </a:lstStyle>
          <a:p>
            <a:r>
              <a:rPr sz="4400" dirty="0"/>
              <a:t>Converting JavaScript Errors to HTTP Errors</a:t>
            </a:r>
          </a:p>
        </p:txBody>
      </p:sp>
      <p:sp>
        <p:nvSpPr>
          <p:cNvPr id="902"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47500" lnSpcReduction="20000"/>
          </a:bodyPr>
          <a:lstStyle/>
          <a:p>
            <a:pPr marL="233413" indent="-233413" defTabSz="1182594">
              <a:spcBef>
                <a:spcPts val="2150"/>
              </a:spcBef>
              <a:defRPr sz="4656"/>
            </a:pPr>
            <a:r>
              <a:rPr dirty="0"/>
              <a:t>Under the hood, we use the popular </a:t>
            </a:r>
            <a:r>
              <a:rPr u="sng" dirty="0">
                <a:solidFill>
                  <a:srgbClr val="0000FF"/>
                </a:solidFill>
                <a:uFill>
                  <a:solidFill>
                    <a:srgbClr val="0000FF"/>
                  </a:solidFill>
                </a:uFill>
                <a:hlinkClick r:id="rId3"/>
              </a:rPr>
              <a:t>express</a:t>
            </a:r>
            <a:r>
              <a:rPr dirty="0"/>
              <a:t> web server for NodeJS</a:t>
            </a:r>
          </a:p>
          <a:p>
            <a:pPr marL="233413" indent="-233413" defTabSz="1182594">
              <a:spcBef>
                <a:spcPts val="2150"/>
              </a:spcBef>
              <a:defRPr sz="4656"/>
            </a:pPr>
            <a:r>
              <a:rPr dirty="0"/>
              <a:t>Express uses a</a:t>
            </a:r>
            <a:r>
              <a:rPr lang="en-US" dirty="0"/>
              <a:t>n internal</a:t>
            </a:r>
            <a:r>
              <a:rPr dirty="0"/>
              <a:t> pipeline architecture for processing requests</a:t>
            </a:r>
          </a:p>
          <a:p>
            <a:pPr marL="233413" indent="-233413" defTabSz="1182594">
              <a:spcBef>
                <a:spcPts val="2150"/>
              </a:spcBef>
              <a:defRPr sz="4656"/>
            </a:pPr>
            <a:r>
              <a:rPr lang="en-US" dirty="0"/>
              <a:t>We wrote this code snippet.</a:t>
            </a:r>
          </a:p>
          <a:p>
            <a:pPr marL="233413" indent="-233413" defTabSz="1182594">
              <a:spcBef>
                <a:spcPts val="2150"/>
              </a:spcBef>
              <a:defRPr sz="4656"/>
            </a:pPr>
            <a:r>
              <a:rPr lang="en-US" dirty="0"/>
              <a:t>It runs after the </a:t>
            </a:r>
            <a:r>
              <a:rPr dirty="0"/>
              <a:t>controller, inspects any error that might be thrown, and returns an HTTP error of 400, 422 or 500</a:t>
            </a:r>
          </a:p>
          <a:p>
            <a:pPr marL="233413" indent="-233413" defTabSz="1182594">
              <a:spcBef>
                <a:spcPts val="2150"/>
              </a:spcBef>
              <a:defRPr sz="4656"/>
            </a:pPr>
            <a:r>
              <a:rPr dirty="0"/>
              <a:t>Example</a:t>
            </a:r>
            <a:r>
              <a:rPr lang="en-US" dirty="0"/>
              <a:t>: </a:t>
            </a:r>
            <a:r>
              <a:rPr dirty="0"/>
              <a:t> </a:t>
            </a:r>
            <a:r>
              <a:rPr lang="en-US" dirty="0"/>
              <a:t>if you say</a:t>
            </a:r>
            <a:endParaRPr lang="en-US" sz="2300" dirty="0"/>
          </a:p>
          <a:p>
            <a:pPr defTabSz="1182594">
              <a:spcBef>
                <a:spcPts val="2150"/>
              </a:spcBef>
              <a:defRPr sz="4656"/>
            </a:pPr>
            <a:r>
              <a:rPr lang="en-US" sz="2300" dirty="0"/>
              <a:t>a 400 error will be thrown.</a:t>
            </a:r>
          </a:p>
          <a:p>
            <a:pPr defTabSz="1182594">
              <a:spcBef>
                <a:spcPts val="2150"/>
              </a:spcBef>
              <a:defRPr sz="4656"/>
            </a:pPr>
            <a:r>
              <a:rPr lang="en-US" sz="2300" dirty="0"/>
              <a:t>The @Response is only for documentation</a:t>
            </a:r>
          </a:p>
        </p:txBody>
      </p:sp>
      <p:sp>
        <p:nvSpPr>
          <p:cNvPr id="903" name="//server.ts…"/>
          <p:cNvSpPr txBox="1"/>
          <p:nvPr/>
        </p:nvSpPr>
        <p:spPr>
          <a:xfrm>
            <a:off x="5932043" y="1184948"/>
            <a:ext cx="6148580" cy="5629746"/>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l" defTabSz="228600">
              <a:defRPr sz="2500">
                <a:solidFill>
                  <a:srgbClr val="808080"/>
                </a:solidFill>
                <a:latin typeface="Courier"/>
                <a:ea typeface="Courier"/>
                <a:cs typeface="Courier"/>
                <a:sym typeface="Courier"/>
              </a:defRPr>
            </a:pPr>
            <a:r>
              <a:rPr sz="1250"/>
              <a:t>//server.ts</a:t>
            </a:r>
          </a:p>
          <a:p>
            <a:pPr algn="l" defTabSz="228600">
              <a:defRPr sz="2500">
                <a:solidFill>
                  <a:srgbClr val="808080"/>
                </a:solidFill>
                <a:latin typeface="Courier"/>
                <a:ea typeface="Courier"/>
                <a:cs typeface="Courier"/>
                <a:sym typeface="Courier"/>
              </a:defRPr>
            </a:pPr>
            <a:endParaRPr sz="1250"/>
          </a:p>
          <a:p>
            <a:pPr algn="l" defTabSz="228600">
              <a:defRPr sz="2500">
                <a:solidFill>
                  <a:srgbClr val="458383"/>
                </a:solidFill>
                <a:latin typeface="Courier"/>
                <a:ea typeface="Courier"/>
                <a:cs typeface="Courier"/>
                <a:sym typeface="Courier"/>
              </a:defRPr>
            </a:pPr>
            <a:r>
              <a:rPr sz="1250"/>
              <a:t>app</a:t>
            </a:r>
            <a:r>
              <a:rPr sz="1250">
                <a:solidFill>
                  <a:srgbClr val="272727"/>
                </a:solidFill>
              </a:rPr>
              <a:t>.</a:t>
            </a:r>
            <a:r>
              <a:rPr sz="1250">
                <a:solidFill>
                  <a:srgbClr val="66187A"/>
                </a:solidFill>
              </a:rPr>
              <a:t>use</a:t>
            </a:r>
            <a:r>
              <a:rPr sz="1250">
                <a:solidFill>
                  <a:srgbClr val="272727"/>
                </a:solidFill>
              </a:rPr>
              <a:t>(</a:t>
            </a:r>
          </a:p>
          <a:p>
            <a:pPr algn="l" defTabSz="228600">
              <a:defRPr sz="2500">
                <a:solidFill>
                  <a:srgbClr val="272727"/>
                </a:solidFill>
                <a:latin typeface="Courier"/>
                <a:ea typeface="Courier"/>
                <a:cs typeface="Courier"/>
                <a:sym typeface="Courier"/>
              </a:defRPr>
            </a:pPr>
            <a:r>
              <a:rPr sz="1250"/>
              <a:t>  (</a:t>
            </a:r>
          </a:p>
          <a:p>
            <a:pPr algn="l" defTabSz="228600">
              <a:defRPr sz="2500">
                <a:solidFill>
                  <a:srgbClr val="272727"/>
                </a:solidFill>
                <a:latin typeface="Courier"/>
                <a:ea typeface="Courier"/>
                <a:cs typeface="Courier"/>
                <a:sym typeface="Courier"/>
              </a:defRPr>
            </a:pPr>
            <a:r>
              <a:rPr sz="1250"/>
              <a:t>    err: </a:t>
            </a:r>
            <a:r>
              <a:rPr sz="1250">
                <a:solidFill>
                  <a:srgbClr val="011480"/>
                </a:solidFill>
              </a:rPr>
              <a:t>unknown</a:t>
            </a:r>
            <a:r>
              <a:rPr sz="1250"/>
              <a:t>, _req: </a:t>
            </a:r>
            <a:r>
              <a:rPr sz="1250" i="1"/>
              <a:t>Express</a:t>
            </a:r>
            <a:r>
              <a:rPr sz="1250"/>
              <a:t>.</a:t>
            </a:r>
            <a:r>
              <a:rPr sz="1250">
                <a:solidFill>
                  <a:srgbClr val="000000"/>
                </a:solidFill>
              </a:rPr>
              <a:t>Request</a:t>
            </a:r>
            <a:r>
              <a:rPr sz="1250"/>
              <a:t>, res: </a:t>
            </a:r>
            <a:r>
              <a:rPr sz="1250" i="1"/>
              <a:t>Express</a:t>
            </a:r>
            <a:r>
              <a:rPr sz="1250"/>
              <a:t>.</a:t>
            </a:r>
            <a:r>
              <a:rPr sz="1250">
                <a:solidFill>
                  <a:srgbClr val="000000"/>
                </a:solidFill>
              </a:rPr>
              <a:t>Response</a:t>
            </a:r>
            <a:r>
              <a:rPr sz="1250"/>
              <a:t>,</a:t>
            </a:r>
            <a:br>
              <a:rPr sz="1250"/>
            </a:br>
            <a:r>
              <a:rPr sz="1250"/>
              <a:t>    next: </a:t>
            </a:r>
            <a:r>
              <a:rPr sz="1250" i="1"/>
              <a:t>Express</a:t>
            </a:r>
            <a:r>
              <a:rPr sz="1250"/>
              <a:t>.</a:t>
            </a:r>
            <a:r>
              <a:rPr sz="1250">
                <a:solidFill>
                  <a:srgbClr val="000000"/>
                </a:solidFill>
              </a:rPr>
              <a:t>NextFunction</a:t>
            </a:r>
            <a:r>
              <a:rPr sz="1250"/>
              <a:t>,</a:t>
            </a:r>
          </a:p>
          <a:p>
            <a:pPr algn="l" defTabSz="228600">
              <a:defRPr sz="2500">
                <a:solidFill>
                  <a:srgbClr val="272727"/>
                </a:solidFill>
                <a:latin typeface="Courier"/>
                <a:ea typeface="Courier"/>
                <a:cs typeface="Courier"/>
                <a:sym typeface="Courier"/>
              </a:defRPr>
            </a:pPr>
            <a:r>
              <a:rPr sz="1250"/>
              <a:t>  ): </a:t>
            </a:r>
            <a:r>
              <a:rPr sz="1250" i="1"/>
              <a:t>Express</a:t>
            </a:r>
            <a:r>
              <a:rPr sz="1250"/>
              <a:t>.</a:t>
            </a:r>
            <a:r>
              <a:rPr sz="1250">
                <a:solidFill>
                  <a:srgbClr val="000000"/>
                </a:solidFill>
              </a:rPr>
              <a:t>Response </a:t>
            </a:r>
            <a:r>
              <a:rPr sz="1250"/>
              <a:t>| </a:t>
            </a:r>
            <a:r>
              <a:rPr sz="1250">
                <a:solidFill>
                  <a:srgbClr val="011480"/>
                </a:solidFill>
              </a:rPr>
              <a:t>void </a:t>
            </a:r>
            <a:r>
              <a:rPr sz="1250"/>
              <a:t>=&gt; {</a:t>
            </a:r>
          </a:p>
          <a:p>
            <a:pPr algn="l" defTabSz="228600">
              <a:defRPr sz="2500">
                <a:solidFill>
                  <a:srgbClr val="000000"/>
                </a:solidFill>
                <a:latin typeface="Courier"/>
                <a:ea typeface="Courier"/>
                <a:cs typeface="Courier"/>
                <a:sym typeface="Courier"/>
              </a:defRPr>
            </a:pPr>
            <a:r>
              <a:rPr sz="1250">
                <a:solidFill>
                  <a:srgbClr val="272727"/>
                </a:solidFill>
              </a:rPr>
              <a:t>    </a:t>
            </a:r>
            <a:r>
              <a:rPr sz="1250">
                <a:solidFill>
                  <a:srgbClr val="011480"/>
                </a:solidFill>
              </a:rPr>
              <a:t>if </a:t>
            </a:r>
            <a:r>
              <a:rPr sz="1250">
                <a:solidFill>
                  <a:srgbClr val="272727"/>
                </a:solidFill>
              </a:rPr>
              <a:t>(err </a:t>
            </a:r>
            <a:r>
              <a:rPr sz="1250">
                <a:solidFill>
                  <a:srgbClr val="011480"/>
                </a:solidFill>
              </a:rPr>
              <a:t>instanceof </a:t>
            </a:r>
            <a:r>
              <a:rPr sz="1250"/>
              <a:t>ValidateError</a:t>
            </a:r>
            <a:r>
              <a:rPr sz="1250">
                <a:solidFill>
                  <a:srgbClr val="272727"/>
                </a:solidFill>
              </a:rPr>
              <a:t>) {</a:t>
            </a:r>
          </a:p>
          <a:p>
            <a:pPr algn="l" defTabSz="228600">
              <a:defRPr sz="2500">
                <a:solidFill>
                  <a:srgbClr val="011480"/>
                </a:solidFill>
                <a:latin typeface="Courier"/>
                <a:ea typeface="Courier"/>
                <a:cs typeface="Courier"/>
                <a:sym typeface="Courier"/>
              </a:defRPr>
            </a:pPr>
            <a:r>
              <a:rPr sz="1250">
                <a:solidFill>
                  <a:srgbClr val="272727"/>
                </a:solidFill>
              </a:rPr>
              <a:t>      </a:t>
            </a:r>
            <a:r>
              <a:rPr sz="1250"/>
              <a:t>return </a:t>
            </a:r>
            <a:r>
              <a:rPr sz="1250">
                <a:solidFill>
                  <a:srgbClr val="272727"/>
                </a:solidFill>
              </a:rPr>
              <a:t>res.</a:t>
            </a:r>
            <a:r>
              <a:rPr sz="1250">
                <a:solidFill>
                  <a:srgbClr val="7A7A43"/>
                </a:solidFill>
              </a:rPr>
              <a:t>status</a:t>
            </a:r>
            <a:r>
              <a:rPr sz="1250">
                <a:solidFill>
                  <a:srgbClr val="272727"/>
                </a:solidFill>
              </a:rPr>
              <a:t>(</a:t>
            </a:r>
            <a:r>
              <a:rPr sz="1250">
                <a:solidFill>
                  <a:srgbClr val="0073E6"/>
                </a:solidFill>
              </a:rPr>
              <a:t>422</a:t>
            </a:r>
            <a:r>
              <a:rPr sz="1250">
                <a:solidFill>
                  <a:srgbClr val="272727"/>
                </a:solidFill>
              </a:rPr>
              <a:t>).</a:t>
            </a:r>
            <a:r>
              <a:rPr sz="1250">
                <a:solidFill>
                  <a:srgbClr val="66187A"/>
                </a:solidFill>
              </a:rPr>
              <a:t>json</a:t>
            </a:r>
            <a:r>
              <a:rPr sz="1250">
                <a:solidFill>
                  <a:srgbClr val="272727"/>
                </a:solidFill>
              </a:rPr>
              <a:t>({</a:t>
            </a:r>
          </a:p>
          <a:p>
            <a:pPr algn="l" defTabSz="228600">
              <a:defRPr sz="2500">
                <a:solidFill>
                  <a:srgbClr val="00733B"/>
                </a:solidFill>
                <a:latin typeface="Courier"/>
                <a:ea typeface="Courier"/>
                <a:cs typeface="Courier"/>
                <a:sym typeface="Courier"/>
              </a:defRPr>
            </a:pPr>
            <a:r>
              <a:rPr sz="1250">
                <a:solidFill>
                  <a:srgbClr val="272727"/>
                </a:solidFill>
              </a:rPr>
              <a:t>        </a:t>
            </a:r>
            <a:r>
              <a:rPr sz="1250">
                <a:solidFill>
                  <a:srgbClr val="66187A"/>
                </a:solidFill>
              </a:rPr>
              <a:t>message</a:t>
            </a:r>
            <a:r>
              <a:rPr sz="1250">
                <a:solidFill>
                  <a:srgbClr val="272727"/>
                </a:solidFill>
              </a:rPr>
              <a:t>: </a:t>
            </a:r>
            <a:r>
              <a:rPr sz="1250"/>
              <a:t>'Validation Failed'</a:t>
            </a:r>
            <a:r>
              <a:rPr sz="1250">
                <a:solidFill>
                  <a:srgbClr val="272727"/>
                </a:solidFill>
              </a:rPr>
              <a:t>,</a:t>
            </a:r>
          </a:p>
          <a:p>
            <a:pPr algn="l" defTabSz="228600">
              <a:defRPr sz="2500">
                <a:solidFill>
                  <a:srgbClr val="272727"/>
                </a:solidFill>
                <a:latin typeface="Courier"/>
                <a:ea typeface="Courier"/>
                <a:cs typeface="Courier"/>
                <a:sym typeface="Courier"/>
              </a:defRPr>
            </a:pPr>
            <a:r>
              <a:rPr sz="1250"/>
              <a:t>        </a:t>
            </a:r>
            <a:r>
              <a:rPr sz="1250">
                <a:solidFill>
                  <a:srgbClr val="66187A"/>
                </a:solidFill>
              </a:rPr>
              <a:t>details</a:t>
            </a:r>
            <a:r>
              <a:rPr sz="1250"/>
              <a:t>: err?.</a:t>
            </a:r>
            <a:r>
              <a:rPr sz="1250">
                <a:solidFill>
                  <a:srgbClr val="66187A"/>
                </a:solidFill>
              </a:rPr>
              <a:t>fields</a:t>
            </a:r>
            <a:r>
              <a:rPr sz="1250"/>
              <a:t>,</a:t>
            </a:r>
          </a:p>
          <a:p>
            <a:pPr algn="l" defTabSz="228600">
              <a:defRPr sz="2500">
                <a:solidFill>
                  <a:srgbClr val="272727"/>
                </a:solidFill>
                <a:latin typeface="Courier"/>
                <a:ea typeface="Courier"/>
                <a:cs typeface="Courier"/>
                <a:sym typeface="Courier"/>
              </a:defRPr>
            </a:pPr>
            <a:r>
              <a:rPr sz="1250"/>
              <a:t>      });</a:t>
            </a:r>
          </a:p>
          <a:p>
            <a:pPr algn="l" defTabSz="228600">
              <a:defRPr sz="2500">
                <a:solidFill>
                  <a:srgbClr val="272727"/>
                </a:solidFill>
                <a:latin typeface="Courier"/>
                <a:ea typeface="Courier"/>
                <a:cs typeface="Courier"/>
                <a:sym typeface="Courier"/>
              </a:defRPr>
            </a:pPr>
            <a:r>
              <a:rPr sz="1250"/>
              <a:t>    }</a:t>
            </a:r>
          </a:p>
          <a:p>
            <a:pPr algn="l" defTabSz="228600">
              <a:defRPr sz="2500">
                <a:solidFill>
                  <a:srgbClr val="000000"/>
                </a:solidFill>
                <a:latin typeface="Courier"/>
                <a:ea typeface="Courier"/>
                <a:cs typeface="Courier"/>
                <a:sym typeface="Courier"/>
              </a:defRPr>
            </a:pPr>
            <a:r>
              <a:rPr sz="1250">
                <a:solidFill>
                  <a:srgbClr val="272727"/>
                </a:solidFill>
              </a:rPr>
              <a:t>    </a:t>
            </a:r>
            <a:r>
              <a:rPr sz="1250">
                <a:solidFill>
                  <a:srgbClr val="011480"/>
                </a:solidFill>
              </a:rPr>
              <a:t>if</a:t>
            </a:r>
            <a:r>
              <a:rPr sz="1250">
                <a:solidFill>
                  <a:srgbClr val="272727"/>
                </a:solidFill>
              </a:rPr>
              <a:t>(err </a:t>
            </a:r>
            <a:r>
              <a:rPr sz="1250">
                <a:solidFill>
                  <a:srgbClr val="011480"/>
                </a:solidFill>
              </a:rPr>
              <a:t>instanceof </a:t>
            </a:r>
            <a:r>
              <a:rPr sz="1250"/>
              <a:t>InvalidParametersError</a:t>
            </a:r>
            <a:r>
              <a:rPr sz="1250">
                <a:solidFill>
                  <a:srgbClr val="272727"/>
                </a:solidFill>
              </a:rPr>
              <a:t>){</a:t>
            </a:r>
          </a:p>
          <a:p>
            <a:pPr algn="l" defTabSz="228600">
              <a:defRPr sz="2500">
                <a:solidFill>
                  <a:srgbClr val="011480"/>
                </a:solidFill>
                <a:latin typeface="Courier"/>
                <a:ea typeface="Courier"/>
                <a:cs typeface="Courier"/>
                <a:sym typeface="Courier"/>
              </a:defRPr>
            </a:pPr>
            <a:r>
              <a:rPr sz="1250">
                <a:solidFill>
                  <a:srgbClr val="272727"/>
                </a:solidFill>
              </a:rPr>
              <a:t>      </a:t>
            </a:r>
            <a:r>
              <a:rPr sz="1250"/>
              <a:t>return </a:t>
            </a:r>
            <a:r>
              <a:rPr sz="1250">
                <a:solidFill>
                  <a:srgbClr val="272727"/>
                </a:solidFill>
              </a:rPr>
              <a:t>res.</a:t>
            </a:r>
            <a:r>
              <a:rPr sz="1250">
                <a:solidFill>
                  <a:srgbClr val="7A7A43"/>
                </a:solidFill>
              </a:rPr>
              <a:t>status</a:t>
            </a:r>
            <a:r>
              <a:rPr sz="1250">
                <a:solidFill>
                  <a:srgbClr val="272727"/>
                </a:solidFill>
              </a:rPr>
              <a:t>(</a:t>
            </a:r>
            <a:r>
              <a:rPr sz="1250">
                <a:solidFill>
                  <a:srgbClr val="0073E6"/>
                </a:solidFill>
              </a:rPr>
              <a:t>400</a:t>
            </a:r>
            <a:r>
              <a:rPr sz="1250">
                <a:solidFill>
                  <a:srgbClr val="272727"/>
                </a:solidFill>
              </a:rPr>
              <a:t>).</a:t>
            </a:r>
            <a:r>
              <a:rPr sz="1250">
                <a:solidFill>
                  <a:srgbClr val="66187A"/>
                </a:solidFill>
              </a:rPr>
              <a:t>json</a:t>
            </a:r>
            <a:r>
              <a:rPr sz="1250">
                <a:solidFill>
                  <a:srgbClr val="272727"/>
                </a:solidFill>
              </a:rPr>
              <a:t>({</a:t>
            </a:r>
          </a:p>
          <a:p>
            <a:pPr algn="l" defTabSz="228600">
              <a:defRPr sz="2500">
                <a:solidFill>
                  <a:srgbClr val="00733B"/>
                </a:solidFill>
                <a:latin typeface="Courier"/>
                <a:ea typeface="Courier"/>
                <a:cs typeface="Courier"/>
                <a:sym typeface="Courier"/>
              </a:defRPr>
            </a:pPr>
            <a:r>
              <a:rPr sz="1250">
                <a:solidFill>
                  <a:srgbClr val="272727"/>
                </a:solidFill>
              </a:rPr>
              <a:t>        </a:t>
            </a:r>
            <a:r>
              <a:rPr sz="1250">
                <a:solidFill>
                  <a:srgbClr val="66187A"/>
                </a:solidFill>
              </a:rPr>
              <a:t>message</a:t>
            </a:r>
            <a:r>
              <a:rPr sz="1250">
                <a:solidFill>
                  <a:srgbClr val="272727"/>
                </a:solidFill>
              </a:rPr>
              <a:t>: </a:t>
            </a:r>
            <a:r>
              <a:rPr sz="1250"/>
              <a:t>'Invalid parameters'</a:t>
            </a:r>
            <a:r>
              <a:rPr sz="1250">
                <a:solidFill>
                  <a:srgbClr val="272727"/>
                </a:solidFill>
              </a:rPr>
              <a:t>,</a:t>
            </a:r>
          </a:p>
          <a:p>
            <a:pPr algn="l" defTabSz="228600">
              <a:defRPr sz="2500">
                <a:solidFill>
                  <a:srgbClr val="272727"/>
                </a:solidFill>
                <a:latin typeface="Courier"/>
                <a:ea typeface="Courier"/>
                <a:cs typeface="Courier"/>
                <a:sym typeface="Courier"/>
              </a:defRPr>
            </a:pPr>
            <a:r>
              <a:rPr sz="1250"/>
              <a:t>        </a:t>
            </a:r>
            <a:r>
              <a:rPr sz="1250">
                <a:solidFill>
                  <a:srgbClr val="66187A"/>
                </a:solidFill>
              </a:rPr>
              <a:t>details</a:t>
            </a:r>
            <a:r>
              <a:rPr sz="1250"/>
              <a:t>: err?.</a:t>
            </a:r>
            <a:r>
              <a:rPr sz="1250">
                <a:solidFill>
                  <a:srgbClr val="66187A"/>
                </a:solidFill>
              </a:rPr>
              <a:t>message</a:t>
            </a:r>
          </a:p>
          <a:p>
            <a:pPr algn="l" defTabSz="228600">
              <a:defRPr sz="2500">
                <a:solidFill>
                  <a:srgbClr val="66187A"/>
                </a:solidFill>
                <a:latin typeface="Courier"/>
                <a:ea typeface="Courier"/>
                <a:cs typeface="Courier"/>
                <a:sym typeface="Courier"/>
              </a:defRPr>
            </a:pPr>
            <a:r>
              <a:rPr sz="1250"/>
              <a:t>      </a:t>
            </a:r>
            <a:r>
              <a:rPr sz="1250">
                <a:solidFill>
                  <a:srgbClr val="272727"/>
                </a:solidFill>
              </a:rPr>
              <a:t>})</a:t>
            </a:r>
          </a:p>
          <a:p>
            <a:pPr algn="l" defTabSz="228600">
              <a:defRPr sz="2500">
                <a:solidFill>
                  <a:srgbClr val="272727"/>
                </a:solidFill>
                <a:latin typeface="Courier"/>
                <a:ea typeface="Courier"/>
                <a:cs typeface="Courier"/>
                <a:sym typeface="Courier"/>
              </a:defRPr>
            </a:pPr>
            <a:r>
              <a:rPr sz="1250"/>
              <a:t>    }</a:t>
            </a:r>
          </a:p>
          <a:p>
            <a:pPr algn="l" defTabSz="228600">
              <a:defRPr sz="2500">
                <a:solidFill>
                  <a:srgbClr val="011480"/>
                </a:solidFill>
                <a:latin typeface="Courier"/>
                <a:ea typeface="Courier"/>
                <a:cs typeface="Courier"/>
                <a:sym typeface="Courier"/>
              </a:defRPr>
            </a:pPr>
            <a:r>
              <a:rPr sz="1250">
                <a:solidFill>
                  <a:srgbClr val="272727"/>
                </a:solidFill>
              </a:rPr>
              <a:t>    </a:t>
            </a:r>
            <a:r>
              <a:rPr sz="1250"/>
              <a:t>if </a:t>
            </a:r>
            <a:r>
              <a:rPr sz="1250">
                <a:solidFill>
                  <a:srgbClr val="272727"/>
                </a:solidFill>
              </a:rPr>
              <a:t>(err </a:t>
            </a:r>
            <a:r>
              <a:rPr sz="1250"/>
              <a:t>instanceof </a:t>
            </a:r>
            <a:r>
              <a:rPr sz="1250" i="1">
                <a:solidFill>
                  <a:srgbClr val="272727"/>
                </a:solidFill>
              </a:rPr>
              <a:t>Error</a:t>
            </a:r>
            <a:r>
              <a:rPr sz="1250">
                <a:solidFill>
                  <a:srgbClr val="272727"/>
                </a:solidFill>
              </a:rPr>
              <a:t>) {</a:t>
            </a:r>
          </a:p>
          <a:p>
            <a:pPr algn="l" defTabSz="228600">
              <a:defRPr sz="2500">
                <a:solidFill>
                  <a:srgbClr val="66187A"/>
                </a:solidFill>
                <a:latin typeface="Courier"/>
                <a:ea typeface="Courier"/>
                <a:cs typeface="Courier"/>
                <a:sym typeface="Courier"/>
              </a:defRPr>
            </a:pPr>
            <a:r>
              <a:rPr sz="1250">
                <a:solidFill>
                  <a:srgbClr val="272727"/>
                </a:solidFill>
              </a:rPr>
              <a:t>      </a:t>
            </a:r>
            <a:r>
              <a:rPr sz="1250" i="1"/>
              <a:t>console</a:t>
            </a:r>
            <a:r>
              <a:rPr sz="1250">
                <a:solidFill>
                  <a:srgbClr val="272727"/>
                </a:solidFill>
              </a:rPr>
              <a:t>.</a:t>
            </a:r>
            <a:r>
              <a:rPr sz="1250">
                <a:solidFill>
                  <a:srgbClr val="7A7A43"/>
                </a:solidFill>
              </a:rPr>
              <a:t>trace</a:t>
            </a:r>
            <a:r>
              <a:rPr sz="1250">
                <a:solidFill>
                  <a:srgbClr val="272727"/>
                </a:solidFill>
              </a:rPr>
              <a:t>(err);</a:t>
            </a:r>
          </a:p>
          <a:p>
            <a:pPr algn="l" defTabSz="228600">
              <a:defRPr sz="2500">
                <a:solidFill>
                  <a:srgbClr val="011480"/>
                </a:solidFill>
                <a:latin typeface="Courier"/>
                <a:ea typeface="Courier"/>
                <a:cs typeface="Courier"/>
                <a:sym typeface="Courier"/>
              </a:defRPr>
            </a:pPr>
            <a:r>
              <a:rPr sz="1250">
                <a:solidFill>
                  <a:srgbClr val="272727"/>
                </a:solidFill>
              </a:rPr>
              <a:t>      </a:t>
            </a:r>
            <a:r>
              <a:rPr sz="1250"/>
              <a:t>return </a:t>
            </a:r>
            <a:r>
              <a:rPr sz="1250">
                <a:solidFill>
                  <a:srgbClr val="272727"/>
                </a:solidFill>
              </a:rPr>
              <a:t>res.</a:t>
            </a:r>
            <a:r>
              <a:rPr sz="1250">
                <a:solidFill>
                  <a:srgbClr val="7A7A43"/>
                </a:solidFill>
              </a:rPr>
              <a:t>status</a:t>
            </a:r>
            <a:r>
              <a:rPr sz="1250">
                <a:solidFill>
                  <a:srgbClr val="272727"/>
                </a:solidFill>
              </a:rPr>
              <a:t>(</a:t>
            </a:r>
            <a:r>
              <a:rPr sz="1250">
                <a:solidFill>
                  <a:srgbClr val="0073E6"/>
                </a:solidFill>
              </a:rPr>
              <a:t>500</a:t>
            </a:r>
            <a:r>
              <a:rPr sz="1250">
                <a:solidFill>
                  <a:srgbClr val="272727"/>
                </a:solidFill>
              </a:rPr>
              <a:t>).</a:t>
            </a:r>
            <a:r>
              <a:rPr sz="1250">
                <a:solidFill>
                  <a:srgbClr val="66187A"/>
                </a:solidFill>
              </a:rPr>
              <a:t>json</a:t>
            </a:r>
            <a:r>
              <a:rPr sz="1250">
                <a:solidFill>
                  <a:srgbClr val="272727"/>
                </a:solidFill>
              </a:rPr>
              <a:t>({</a:t>
            </a:r>
          </a:p>
          <a:p>
            <a:pPr algn="l" defTabSz="228600">
              <a:defRPr sz="2500">
                <a:solidFill>
                  <a:srgbClr val="00733B"/>
                </a:solidFill>
                <a:latin typeface="Courier"/>
                <a:ea typeface="Courier"/>
                <a:cs typeface="Courier"/>
                <a:sym typeface="Courier"/>
              </a:defRPr>
            </a:pPr>
            <a:r>
              <a:rPr sz="1250">
                <a:solidFill>
                  <a:srgbClr val="272727"/>
                </a:solidFill>
              </a:rPr>
              <a:t>        </a:t>
            </a:r>
            <a:r>
              <a:rPr sz="1250">
                <a:solidFill>
                  <a:srgbClr val="66187A"/>
                </a:solidFill>
              </a:rPr>
              <a:t>message</a:t>
            </a:r>
            <a:r>
              <a:rPr sz="1250">
                <a:solidFill>
                  <a:srgbClr val="272727"/>
                </a:solidFill>
              </a:rPr>
              <a:t>: </a:t>
            </a:r>
            <a:r>
              <a:rPr sz="1250"/>
              <a:t>'Internal Server Error'</a:t>
            </a:r>
            <a:r>
              <a:rPr sz="1250">
                <a:solidFill>
                  <a:srgbClr val="272727"/>
                </a:solidFill>
              </a:rPr>
              <a:t>,</a:t>
            </a:r>
          </a:p>
          <a:p>
            <a:pPr algn="l" defTabSz="228600">
              <a:defRPr sz="2500">
                <a:solidFill>
                  <a:srgbClr val="272727"/>
                </a:solidFill>
                <a:latin typeface="Courier"/>
                <a:ea typeface="Courier"/>
                <a:cs typeface="Courier"/>
                <a:sym typeface="Courier"/>
              </a:defRPr>
            </a:pPr>
            <a:r>
              <a:rPr sz="1250"/>
              <a:t>      });</a:t>
            </a:r>
          </a:p>
          <a:p>
            <a:pPr algn="l" defTabSz="228600">
              <a:defRPr sz="2500">
                <a:solidFill>
                  <a:srgbClr val="272727"/>
                </a:solidFill>
                <a:latin typeface="Courier"/>
                <a:ea typeface="Courier"/>
                <a:cs typeface="Courier"/>
                <a:sym typeface="Courier"/>
              </a:defRPr>
            </a:pPr>
            <a:r>
              <a:rPr sz="1250"/>
              <a:t>    }</a:t>
            </a:r>
          </a:p>
          <a:p>
            <a:pPr algn="l" defTabSz="228600">
              <a:defRPr sz="2500">
                <a:solidFill>
                  <a:srgbClr val="272727"/>
                </a:solidFill>
                <a:latin typeface="Courier"/>
                <a:ea typeface="Courier"/>
                <a:cs typeface="Courier"/>
                <a:sym typeface="Courier"/>
              </a:defRPr>
            </a:pPr>
            <a:endParaRPr sz="1250"/>
          </a:p>
          <a:p>
            <a:pPr algn="l" defTabSz="228600">
              <a:defRPr sz="2500">
                <a:solidFill>
                  <a:srgbClr val="272727"/>
                </a:solidFill>
                <a:latin typeface="Courier"/>
                <a:ea typeface="Courier"/>
                <a:cs typeface="Courier"/>
                <a:sym typeface="Courier"/>
              </a:defRPr>
            </a:pPr>
            <a:r>
              <a:rPr sz="1250"/>
              <a:t>    </a:t>
            </a:r>
            <a:r>
              <a:rPr sz="1250">
                <a:solidFill>
                  <a:srgbClr val="011480"/>
                </a:solidFill>
              </a:rPr>
              <a:t>return </a:t>
            </a:r>
            <a:r>
              <a:rPr sz="1250"/>
              <a:t>next();</a:t>
            </a:r>
          </a:p>
          <a:p>
            <a:pPr algn="l" defTabSz="228600">
              <a:defRPr sz="2500">
                <a:solidFill>
                  <a:srgbClr val="272727"/>
                </a:solidFill>
                <a:latin typeface="Courier"/>
                <a:ea typeface="Courier"/>
                <a:cs typeface="Courier"/>
                <a:sym typeface="Courier"/>
              </a:defRPr>
            </a:pPr>
            <a:r>
              <a:rPr sz="1250"/>
              <a:t>  },</a:t>
            </a:r>
          </a:p>
          <a:p>
            <a:pPr algn="l" defTabSz="228600">
              <a:defRPr sz="2500">
                <a:solidFill>
                  <a:srgbClr val="272727"/>
                </a:solidFill>
                <a:latin typeface="Courier"/>
                <a:ea typeface="Courier"/>
                <a:cs typeface="Courier"/>
                <a:sym typeface="Courier"/>
              </a:defRPr>
            </a:pPr>
            <a:r>
              <a:rPr sz="1250"/>
              <a:t>)</a:t>
            </a:r>
          </a:p>
        </p:txBody>
      </p:sp>
      <p:sp>
        <p:nvSpPr>
          <p:cNvPr id="2" name="TextBox 1">
            <a:extLst>
              <a:ext uri="{FF2B5EF4-FFF2-40B4-BE49-F238E27FC236}">
                <a16:creationId xmlns:a16="http://schemas.microsoft.com/office/drawing/2014/main" id="{D29A05F6-26E5-0FF8-2887-F4D20E2CDF26}"/>
              </a:ext>
            </a:extLst>
          </p:cNvPr>
          <p:cNvSpPr txBox="1"/>
          <p:nvPr/>
        </p:nvSpPr>
        <p:spPr>
          <a:xfrm>
            <a:off x="390714" y="5154698"/>
            <a:ext cx="5993461" cy="297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221742">
              <a:defRPr sz="2328">
                <a:latin typeface="Courier"/>
                <a:ea typeface="Courier"/>
                <a:cs typeface="Courier"/>
                <a:sym typeface="Courier"/>
              </a:defRPr>
            </a:pPr>
            <a:r>
              <a:rPr lang="en-US" sz="1600" dirty="0">
                <a:solidFill>
                  <a:srgbClr val="011480"/>
                </a:solidFill>
              </a:rPr>
              <a:t>throw new </a:t>
            </a:r>
            <a:r>
              <a:rPr lang="en-US" sz="1600" dirty="0" err="1"/>
              <a:t>InvalidParametersError</a:t>
            </a:r>
            <a:r>
              <a:rPr lang="en-US" sz="1600" dirty="0">
                <a:solidFill>
                  <a:srgbClr val="272727"/>
                </a:solidFill>
              </a:rPr>
              <a:t>(</a:t>
            </a:r>
            <a:r>
              <a:rPr lang="en-US" sz="1600" dirty="0">
                <a:solidFill>
                  <a:srgbClr val="00733B"/>
                </a:solidFill>
              </a:rPr>
              <a:t>'Some message’</a:t>
            </a:r>
            <a:r>
              <a:rPr lang="en-US" sz="1600" dirty="0">
                <a:solidFill>
                  <a:srgbClr val="272727"/>
                </a:solidFill>
              </a:rPr>
              <a:t>)</a:t>
            </a:r>
          </a:p>
        </p:txBody>
      </p:sp>
    </p:spTree>
    <p:extLst>
      <p:ext uri="{BB962C8B-B14F-4D97-AF65-F5344CB8AC3E}">
        <p14:creationId xmlns:p14="http://schemas.microsoft.com/office/powerpoint/2010/main" val="2447365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Activity: Build the Transcript REST API"/>
          <p:cNvSpPr txBox="1">
            <a:spLocks noGrp="1"/>
          </p:cNvSpPr>
          <p:nvPr>
            <p:ph type="title"/>
          </p:nvPr>
        </p:nvSpPr>
        <p:spPr>
          <a:prstGeom prst="rect">
            <a:avLst/>
          </a:prstGeom>
        </p:spPr>
        <p:txBody>
          <a:bodyPr/>
          <a:lstStyle/>
          <a:p>
            <a:r>
              <a:t>Activity: Build the Transcript REST API</a:t>
            </a:r>
          </a:p>
        </p:txBody>
      </p:sp>
      <p:sp>
        <p:nvSpPr>
          <p:cNvPr id="2" name="Content Placeholder 1">
            <a:extLst>
              <a:ext uri="{FF2B5EF4-FFF2-40B4-BE49-F238E27FC236}">
                <a16:creationId xmlns:a16="http://schemas.microsoft.com/office/drawing/2014/main" id="{9642AE1A-8FD4-CA62-83D6-5AD8383A3562}"/>
              </a:ext>
            </a:extLst>
          </p:cNvPr>
          <p:cNvSpPr>
            <a:spLocks noGrp="1"/>
          </p:cNvSpPr>
          <p:nvPr>
            <p:ph idx="1"/>
          </p:nvPr>
        </p:nvSpPr>
        <p:spPr/>
        <p:txBody>
          <a:bodyPr/>
          <a:lstStyle/>
          <a:p>
            <a:endParaRPr lang="en-US" dirty="0"/>
          </a:p>
        </p:txBody>
      </p:sp>
      <p:sp>
        <p:nvSpPr>
          <p:cNvPr id="902" name="@Route('transcripts')…"/>
          <p:cNvSpPr txBox="1"/>
          <p:nvPr/>
        </p:nvSpPr>
        <p:spPr>
          <a:xfrm>
            <a:off x="260598" y="2510800"/>
            <a:ext cx="5423274" cy="1836400"/>
          </a:xfrm>
          <a:prstGeom prst="rect">
            <a:avLst/>
          </a:prstGeom>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l" defTabSz="228600">
              <a:defRPr sz="2900">
                <a:solidFill>
                  <a:srgbClr val="00733B"/>
                </a:solidFill>
                <a:latin typeface="Courier"/>
                <a:ea typeface="Courier"/>
                <a:cs typeface="Courier"/>
                <a:sym typeface="Courier"/>
              </a:defRPr>
            </a:pPr>
            <a:r>
              <a:rPr sz="1450">
                <a:solidFill>
                  <a:srgbClr val="808002"/>
                </a:solidFill>
              </a:rPr>
              <a:t>@Route</a:t>
            </a:r>
            <a:r>
              <a:rPr sz="1450">
                <a:solidFill>
                  <a:srgbClr val="272727"/>
                </a:solidFill>
              </a:rPr>
              <a:t>(</a:t>
            </a:r>
            <a:r>
              <a:rPr sz="1450"/>
              <a:t>'transcripts'</a:t>
            </a:r>
            <a:r>
              <a:rPr sz="1450">
                <a:solidFill>
                  <a:srgbClr val="272727"/>
                </a:solidFill>
              </a:rPr>
              <a:t>)</a:t>
            </a:r>
          </a:p>
          <a:p>
            <a:pPr algn="l" defTabSz="228600">
              <a:defRPr sz="2900">
                <a:solidFill>
                  <a:srgbClr val="000000"/>
                </a:solidFill>
                <a:latin typeface="Courier"/>
                <a:ea typeface="Courier"/>
                <a:cs typeface="Courier"/>
                <a:sym typeface="Courier"/>
              </a:defRPr>
            </a:pPr>
            <a:r>
              <a:rPr sz="1450">
                <a:solidFill>
                  <a:srgbClr val="011480"/>
                </a:solidFill>
              </a:rPr>
              <a:t>export class </a:t>
            </a:r>
            <a:r>
              <a:rPr sz="1450"/>
              <a:t>TranscriptsController </a:t>
            </a:r>
            <a:r>
              <a:rPr sz="1450">
                <a:solidFill>
                  <a:srgbClr val="011480"/>
                </a:solidFill>
              </a:rPr>
              <a:t>extends </a:t>
            </a:r>
            <a:r>
              <a:rPr sz="1450"/>
              <a:t>Controller </a:t>
            </a:r>
            <a:r>
              <a:rPr sz="1450">
                <a:solidFill>
                  <a:srgbClr val="272727"/>
                </a:solidFill>
              </a:rPr>
              <a:t>{</a:t>
            </a:r>
          </a:p>
          <a:p>
            <a:pPr algn="l" defTabSz="228600">
              <a:defRPr sz="2900">
                <a:solidFill>
                  <a:srgbClr val="272727"/>
                </a:solidFill>
                <a:latin typeface="Courier"/>
                <a:ea typeface="Courier"/>
                <a:cs typeface="Courier"/>
                <a:sym typeface="Courier"/>
              </a:defRPr>
            </a:pPr>
            <a:endParaRPr sz="1450">
              <a:solidFill>
                <a:srgbClr val="272727"/>
              </a:solidFill>
            </a:endParaRPr>
          </a:p>
          <a:p>
            <a:pPr algn="l" defTabSz="228600">
              <a:defRPr sz="2900">
                <a:solidFill>
                  <a:srgbClr val="272727"/>
                </a:solidFill>
                <a:latin typeface="Courier"/>
                <a:ea typeface="Courier"/>
                <a:cs typeface="Courier"/>
                <a:sym typeface="Courier"/>
              </a:defRPr>
            </a:pPr>
            <a:r>
              <a:rPr sz="1450"/>
              <a:t>    </a:t>
            </a:r>
            <a:r>
              <a:rPr sz="1450">
                <a:solidFill>
                  <a:srgbClr val="808002"/>
                </a:solidFill>
              </a:rPr>
              <a:t>@Get</a:t>
            </a:r>
            <a:r>
              <a:rPr sz="1450"/>
              <a:t>()</a:t>
            </a:r>
          </a:p>
          <a:p>
            <a:pPr algn="l" defTabSz="228600">
              <a:defRPr sz="2900">
                <a:solidFill>
                  <a:srgbClr val="011480"/>
                </a:solidFill>
                <a:latin typeface="Courier"/>
                <a:ea typeface="Courier"/>
                <a:cs typeface="Courier"/>
                <a:sym typeface="Courier"/>
              </a:defRPr>
            </a:pPr>
            <a:r>
              <a:rPr sz="1450">
                <a:solidFill>
                  <a:srgbClr val="272727"/>
                </a:solidFill>
              </a:rPr>
              <a:t>    </a:t>
            </a:r>
            <a:r>
              <a:rPr sz="1450"/>
              <a:t>public </a:t>
            </a:r>
            <a:r>
              <a:rPr sz="1450">
                <a:solidFill>
                  <a:srgbClr val="7A7A43"/>
                </a:solidFill>
              </a:rPr>
              <a:t>getAll</a:t>
            </a:r>
            <a:r>
              <a:rPr sz="1450">
                <a:solidFill>
                  <a:srgbClr val="272727"/>
                </a:solidFill>
              </a:rPr>
              <a:t>() {</a:t>
            </a:r>
          </a:p>
          <a:p>
            <a:pPr algn="l" defTabSz="228600">
              <a:defRPr sz="2900">
                <a:solidFill>
                  <a:srgbClr val="272727"/>
                </a:solidFill>
                <a:latin typeface="Courier"/>
                <a:ea typeface="Courier"/>
                <a:cs typeface="Courier"/>
                <a:sym typeface="Courier"/>
              </a:defRPr>
            </a:pPr>
            <a:r>
              <a:rPr sz="1450"/>
              <a:t>        </a:t>
            </a:r>
            <a:r>
              <a:rPr sz="1450">
                <a:solidFill>
                  <a:srgbClr val="011480"/>
                </a:solidFill>
              </a:rPr>
              <a:t>return </a:t>
            </a:r>
            <a:r>
              <a:rPr sz="1450"/>
              <a:t>db.</a:t>
            </a:r>
            <a:r>
              <a:rPr sz="1450" i="1"/>
              <a:t>getAll</a:t>
            </a:r>
            <a:r>
              <a:rPr sz="1450"/>
              <a:t>();</a:t>
            </a:r>
          </a:p>
          <a:p>
            <a:pPr algn="l" defTabSz="228600">
              <a:defRPr sz="2900">
                <a:solidFill>
                  <a:srgbClr val="272727"/>
                </a:solidFill>
                <a:latin typeface="Courier"/>
                <a:ea typeface="Courier"/>
                <a:cs typeface="Courier"/>
                <a:sym typeface="Courier"/>
              </a:defRPr>
            </a:pPr>
            <a:r>
              <a:rPr sz="1450"/>
              <a:t>    }</a:t>
            </a:r>
          </a:p>
        </p:txBody>
      </p:sp>
      <p:pic>
        <p:nvPicPr>
          <p:cNvPr id="903" name="Image" descr="Image"/>
          <p:cNvPicPr>
            <a:picLocks noChangeAspect="1"/>
          </p:cNvPicPr>
          <p:nvPr/>
        </p:nvPicPr>
        <p:blipFill>
          <a:blip r:embed="rId3"/>
          <a:stretch>
            <a:fillRect/>
          </a:stretch>
        </p:blipFill>
        <p:spPr>
          <a:xfrm>
            <a:off x="6136217" y="1952625"/>
            <a:ext cx="5778501" cy="4578350"/>
          </a:xfrm>
          <a:prstGeom prst="rect">
            <a:avLst/>
          </a:prstGeom>
          <a:ln w="12700">
            <a:miter lim="400000"/>
          </a:ln>
        </p:spPr>
      </p:pic>
      <p:sp>
        <p:nvSpPr>
          <p:cNvPr id="904" name="Open API Specification"/>
          <p:cNvSpPr/>
          <p:nvPr/>
        </p:nvSpPr>
        <p:spPr>
          <a:xfrm>
            <a:off x="1184657" y="4963583"/>
            <a:ext cx="1605773" cy="540546"/>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a:solidFill>
                  <a:srgbClr val="000000"/>
                </a:solidFill>
              </a:defRPr>
            </a:lvl1pPr>
          </a:lstStyle>
          <a:p>
            <a:r>
              <a:rPr sz="1800" dirty="0"/>
              <a:t>Open API Specification </a:t>
            </a:r>
          </a:p>
        </p:txBody>
      </p:sp>
      <p:sp>
        <p:nvSpPr>
          <p:cNvPr id="905" name="Line"/>
          <p:cNvSpPr/>
          <p:nvPr/>
        </p:nvSpPr>
        <p:spPr>
          <a:xfrm>
            <a:off x="1987544" y="4395919"/>
            <a:ext cx="1" cy="540546"/>
          </a:xfrm>
          <a:prstGeom prst="line">
            <a:avLst/>
          </a:prstGeom>
          <a:ln w="63500">
            <a:solidFill>
              <a:srgbClr val="000000"/>
            </a:solidFill>
            <a:tailEnd type="triangle"/>
          </a:ln>
        </p:spPr>
        <p:txBody>
          <a:bodyPr lIns="22859" tIns="22859" rIns="22859" bIns="22859"/>
          <a:lstStyle/>
          <a:p>
            <a:endParaRPr sz="600"/>
          </a:p>
        </p:txBody>
      </p:sp>
      <p:sp>
        <p:nvSpPr>
          <p:cNvPr id="906" name="Line"/>
          <p:cNvSpPr/>
          <p:nvPr/>
        </p:nvSpPr>
        <p:spPr>
          <a:xfrm>
            <a:off x="2787644" y="5204485"/>
            <a:ext cx="3303735" cy="1"/>
          </a:xfrm>
          <a:prstGeom prst="line">
            <a:avLst/>
          </a:prstGeom>
          <a:ln w="63500">
            <a:solidFill>
              <a:srgbClr val="000000"/>
            </a:solidFill>
            <a:tailEnd type="triangle"/>
          </a:ln>
        </p:spPr>
        <p:txBody>
          <a:bodyPr lIns="22859" tIns="22859" rIns="22859" bIns="22859"/>
          <a:lstStyle/>
          <a:p>
            <a:endParaRPr sz="600"/>
          </a:p>
        </p:txBody>
      </p:sp>
    </p:spTree>
    <p:extLst>
      <p:ext uri="{BB962C8B-B14F-4D97-AF65-F5344CB8AC3E}">
        <p14:creationId xmlns:p14="http://schemas.microsoft.com/office/powerpoint/2010/main" val="3302229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REST Principles"/>
          <p:cNvSpPr txBox="1">
            <a:spLocks noGrp="1"/>
          </p:cNvSpPr>
          <p:nvPr>
            <p:ph type="title"/>
          </p:nvPr>
        </p:nvSpPr>
        <p:spPr>
          <a:prstGeom prst="rect">
            <a:avLst/>
          </a:prstGeom>
        </p:spPr>
        <p:txBody>
          <a:bodyPr/>
          <a:lstStyle/>
          <a:p>
            <a:r>
              <a:t>REST Principles </a:t>
            </a:r>
          </a:p>
        </p:txBody>
      </p:sp>
      <p:sp>
        <p:nvSpPr>
          <p:cNvPr id="800" name="Single Server - As far as the client knows, there’s just one…"/>
          <p:cNvSpPr txBox="1">
            <a:spLocks noGrp="1"/>
          </p:cNvSpPr>
          <p:nvPr>
            <p:ph idx="1"/>
          </p:nvPr>
        </p:nvSpPr>
        <p:spPr>
          <a:prstGeom prst="rect">
            <a:avLst/>
          </a:prstGeom>
        </p:spPr>
        <p:txBody>
          <a:bodyPr/>
          <a:lstStyle/>
          <a:p>
            <a:r>
              <a:rPr dirty="0"/>
              <a:t>Single Server - As far as the client knows, there’s just one</a:t>
            </a:r>
          </a:p>
          <a:p>
            <a:r>
              <a:rPr dirty="0"/>
              <a:t>Stateless - Each request contains enough information that a different server could process it (if there were multiple…)</a:t>
            </a:r>
          </a:p>
          <a:p>
            <a:r>
              <a:rPr dirty="0"/>
              <a:t>Uniform </a:t>
            </a:r>
            <a:r>
              <a:rPr dirty="0" err="1"/>
              <a:t>Cacheability</a:t>
            </a:r>
            <a:r>
              <a:rPr dirty="0"/>
              <a:t> - Each request is identified as cacheable or not.</a:t>
            </a:r>
          </a:p>
          <a:p>
            <a:r>
              <a:rPr dirty="0"/>
              <a:t>Uniform Interface - Standard way to specify interface</a:t>
            </a:r>
          </a:p>
        </p:txBody>
      </p:sp>
      <p:grpSp>
        <p:nvGrpSpPr>
          <p:cNvPr id="843" name="Group"/>
          <p:cNvGrpSpPr/>
          <p:nvPr/>
        </p:nvGrpSpPr>
        <p:grpSpPr>
          <a:xfrm>
            <a:off x="8858440" y="3572835"/>
            <a:ext cx="2239123" cy="1724496"/>
            <a:chOff x="0" y="0"/>
            <a:chExt cx="4478243" cy="3448990"/>
          </a:xfrm>
        </p:grpSpPr>
        <p:sp>
          <p:nvSpPr>
            <p:cNvPr id="802" name="Connection Line"/>
            <p:cNvSpPr/>
            <p:nvPr/>
          </p:nvSpPr>
          <p:spPr>
            <a:xfrm flipV="1">
              <a:off x="2854217" y="571349"/>
              <a:ext cx="2" cy="2455715"/>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pic>
          <p:nvPicPr>
            <p:cNvPr id="803" name="Image" descr="Image"/>
            <p:cNvPicPr>
              <a:picLocks noChangeAspect="1"/>
            </p:cNvPicPr>
            <p:nvPr/>
          </p:nvPicPr>
          <p:blipFill>
            <a:blip r:embed="rId2"/>
            <a:stretch>
              <a:fillRect/>
            </a:stretch>
          </p:blipFill>
          <p:spPr>
            <a:xfrm>
              <a:off x="2166980" y="3027062"/>
              <a:ext cx="420429" cy="420428"/>
            </a:xfrm>
            <a:prstGeom prst="rect">
              <a:avLst/>
            </a:prstGeom>
            <a:ln w="12700" cap="flat">
              <a:noFill/>
              <a:miter lim="400000"/>
            </a:ln>
            <a:effectLst/>
          </p:spPr>
        </p:pic>
        <p:grpSp>
          <p:nvGrpSpPr>
            <p:cNvPr id="810" name="Group"/>
            <p:cNvGrpSpPr/>
            <p:nvPr/>
          </p:nvGrpSpPr>
          <p:grpSpPr>
            <a:xfrm>
              <a:off x="1980286" y="619621"/>
              <a:ext cx="1747864" cy="600902"/>
              <a:chOff x="0" y="0"/>
              <a:chExt cx="1747862" cy="600901"/>
            </a:xfrm>
          </p:grpSpPr>
          <p:pic>
            <p:nvPicPr>
              <p:cNvPr id="804" name="Image" descr="Image"/>
              <p:cNvPicPr>
                <a:picLocks noChangeAspect="1"/>
              </p:cNvPicPr>
              <p:nvPr/>
            </p:nvPicPr>
            <p:blipFill>
              <a:blip r:embed="rId3"/>
              <a:srcRect r="71137"/>
              <a:stretch>
                <a:fillRect/>
              </a:stretch>
            </p:blipFill>
            <p:spPr>
              <a:xfrm>
                <a:off x="-1" y="0"/>
                <a:ext cx="266826" cy="600902"/>
              </a:xfrm>
              <a:prstGeom prst="rect">
                <a:avLst/>
              </a:prstGeom>
              <a:ln w="12700" cap="flat">
                <a:noFill/>
                <a:miter lim="400000"/>
              </a:ln>
              <a:effectLst/>
            </p:spPr>
          </p:pic>
          <p:pic>
            <p:nvPicPr>
              <p:cNvPr id="805" name="Image" descr="Image"/>
              <p:cNvPicPr>
                <a:picLocks noChangeAspect="1"/>
              </p:cNvPicPr>
              <p:nvPr/>
            </p:nvPicPr>
            <p:blipFill>
              <a:blip r:embed="rId3"/>
              <a:srcRect r="71137"/>
              <a:stretch>
                <a:fillRect/>
              </a:stretch>
            </p:blipFill>
            <p:spPr>
              <a:xfrm>
                <a:off x="296207" y="0"/>
                <a:ext cx="266826" cy="600902"/>
              </a:xfrm>
              <a:prstGeom prst="rect">
                <a:avLst/>
              </a:prstGeom>
              <a:ln w="12700" cap="flat">
                <a:noFill/>
                <a:miter lim="400000"/>
              </a:ln>
              <a:effectLst/>
            </p:spPr>
          </p:pic>
          <p:pic>
            <p:nvPicPr>
              <p:cNvPr id="806" name="Image" descr="Image"/>
              <p:cNvPicPr>
                <a:picLocks noChangeAspect="1"/>
              </p:cNvPicPr>
              <p:nvPr/>
            </p:nvPicPr>
            <p:blipFill>
              <a:blip r:embed="rId3"/>
              <a:srcRect r="71137"/>
              <a:stretch>
                <a:fillRect/>
              </a:stretch>
            </p:blipFill>
            <p:spPr>
              <a:xfrm>
                <a:off x="592414" y="0"/>
                <a:ext cx="266827" cy="600902"/>
              </a:xfrm>
              <a:prstGeom prst="rect">
                <a:avLst/>
              </a:prstGeom>
              <a:ln w="12700" cap="flat">
                <a:noFill/>
                <a:miter lim="400000"/>
              </a:ln>
              <a:effectLst/>
            </p:spPr>
          </p:pic>
          <p:pic>
            <p:nvPicPr>
              <p:cNvPr id="807" name="Image" descr="Image"/>
              <p:cNvPicPr>
                <a:picLocks noChangeAspect="1"/>
              </p:cNvPicPr>
              <p:nvPr/>
            </p:nvPicPr>
            <p:blipFill>
              <a:blip r:embed="rId3"/>
              <a:srcRect r="71137"/>
              <a:stretch>
                <a:fillRect/>
              </a:stretch>
            </p:blipFill>
            <p:spPr>
              <a:xfrm>
                <a:off x="888622" y="0"/>
                <a:ext cx="266826" cy="600902"/>
              </a:xfrm>
              <a:prstGeom prst="rect">
                <a:avLst/>
              </a:prstGeom>
              <a:ln w="12700" cap="flat">
                <a:noFill/>
                <a:miter lim="400000"/>
              </a:ln>
              <a:effectLst/>
            </p:spPr>
          </p:pic>
          <p:pic>
            <p:nvPicPr>
              <p:cNvPr id="808" name="Image" descr="Image"/>
              <p:cNvPicPr>
                <a:picLocks noChangeAspect="1"/>
              </p:cNvPicPr>
              <p:nvPr/>
            </p:nvPicPr>
            <p:blipFill>
              <a:blip r:embed="rId3"/>
              <a:srcRect r="71137"/>
              <a:stretch>
                <a:fillRect/>
              </a:stretch>
            </p:blipFill>
            <p:spPr>
              <a:xfrm>
                <a:off x="1184829" y="0"/>
                <a:ext cx="266827" cy="600902"/>
              </a:xfrm>
              <a:prstGeom prst="rect">
                <a:avLst/>
              </a:prstGeom>
              <a:ln w="12700" cap="flat">
                <a:noFill/>
                <a:miter lim="400000"/>
              </a:ln>
              <a:effectLst/>
            </p:spPr>
          </p:pic>
          <p:pic>
            <p:nvPicPr>
              <p:cNvPr id="809" name="Image" descr="Image"/>
              <p:cNvPicPr>
                <a:picLocks noChangeAspect="1"/>
              </p:cNvPicPr>
              <p:nvPr/>
            </p:nvPicPr>
            <p:blipFill>
              <a:blip r:embed="rId3"/>
              <a:srcRect r="71137"/>
              <a:stretch>
                <a:fillRect/>
              </a:stretch>
            </p:blipFill>
            <p:spPr>
              <a:xfrm>
                <a:off x="1481037" y="0"/>
                <a:ext cx="266826" cy="600902"/>
              </a:xfrm>
              <a:prstGeom prst="rect">
                <a:avLst/>
              </a:prstGeom>
              <a:ln w="12700" cap="flat">
                <a:noFill/>
                <a:miter lim="400000"/>
              </a:ln>
              <a:effectLst/>
            </p:spPr>
          </p:pic>
        </p:grpSp>
        <p:grpSp>
          <p:nvGrpSpPr>
            <p:cNvPr id="815" name="Group"/>
            <p:cNvGrpSpPr/>
            <p:nvPr/>
          </p:nvGrpSpPr>
          <p:grpSpPr>
            <a:xfrm>
              <a:off x="2116528" y="1397923"/>
              <a:ext cx="1475499" cy="492186"/>
              <a:chOff x="119" y="-114"/>
              <a:chExt cx="1475498" cy="492185"/>
            </a:xfrm>
          </p:grpSpPr>
          <p:pic>
            <p:nvPicPr>
              <p:cNvPr id="811" name="Image" descr="Image"/>
              <p:cNvPicPr>
                <a:picLocks noChangeAspect="1"/>
              </p:cNvPicPr>
              <p:nvPr/>
            </p:nvPicPr>
            <p:blipFill>
              <a:blip r:embed="rId4"/>
              <a:srcRect l="5338" t="46568" r="4291" b="46084"/>
              <a:stretch>
                <a:fillRect/>
              </a:stretch>
            </p:blipFill>
            <p:spPr>
              <a:xfrm>
                <a:off x="119" y="-11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2" name="Image" descr="Image"/>
              <p:cNvPicPr>
                <a:picLocks noChangeAspect="1"/>
              </p:cNvPicPr>
              <p:nvPr/>
            </p:nvPicPr>
            <p:blipFill>
              <a:blip r:embed="rId4"/>
              <a:srcRect l="5338" t="46568" r="4291" b="46084"/>
              <a:stretch>
                <a:fillRect/>
              </a:stretch>
            </p:blipFill>
            <p:spPr>
              <a:xfrm>
                <a:off x="119" y="123858"/>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3" name="Image" descr="Image"/>
              <p:cNvPicPr>
                <a:picLocks noChangeAspect="1"/>
              </p:cNvPicPr>
              <p:nvPr/>
            </p:nvPicPr>
            <p:blipFill>
              <a:blip r:embed="rId4"/>
              <a:srcRect l="5338" t="46568" r="4291" b="46084"/>
              <a:stretch>
                <a:fillRect/>
              </a:stretch>
            </p:blipFill>
            <p:spPr>
              <a:xfrm>
                <a:off x="119" y="238032"/>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4" name="Image" descr="Image"/>
              <p:cNvPicPr>
                <a:picLocks noChangeAspect="1"/>
              </p:cNvPicPr>
              <p:nvPr/>
            </p:nvPicPr>
            <p:blipFill>
              <a:blip r:embed="rId4"/>
              <a:srcRect l="5338" t="46568" r="4291" b="46084"/>
              <a:stretch>
                <a:fillRect/>
              </a:stretch>
            </p:blipFill>
            <p:spPr>
              <a:xfrm>
                <a:off x="119" y="36200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grpSp>
        <p:grpSp>
          <p:nvGrpSpPr>
            <p:cNvPr id="821" name="Group"/>
            <p:cNvGrpSpPr/>
            <p:nvPr/>
          </p:nvGrpSpPr>
          <p:grpSpPr>
            <a:xfrm>
              <a:off x="1671981" y="2229136"/>
              <a:ext cx="2015829" cy="523863"/>
              <a:chOff x="0" y="0"/>
              <a:chExt cx="2015827" cy="523861"/>
            </a:xfrm>
          </p:grpSpPr>
          <p:pic>
            <p:nvPicPr>
              <p:cNvPr id="816" name="Image" descr="Image"/>
              <p:cNvPicPr>
                <a:picLocks noChangeAspect="1"/>
              </p:cNvPicPr>
              <p:nvPr/>
            </p:nvPicPr>
            <p:blipFill>
              <a:blip r:embed="rId5"/>
              <a:stretch>
                <a:fillRect/>
              </a:stretch>
            </p:blipFill>
            <p:spPr>
              <a:xfrm>
                <a:off x="-1" y="-1"/>
                <a:ext cx="398801" cy="523863"/>
              </a:xfrm>
              <a:prstGeom prst="rect">
                <a:avLst/>
              </a:prstGeom>
              <a:ln w="12700" cap="flat">
                <a:noFill/>
                <a:miter lim="400000"/>
              </a:ln>
              <a:effectLst/>
            </p:spPr>
          </p:pic>
          <p:pic>
            <p:nvPicPr>
              <p:cNvPr id="817" name="Image" descr="Image"/>
              <p:cNvPicPr>
                <a:picLocks noChangeAspect="1"/>
              </p:cNvPicPr>
              <p:nvPr/>
            </p:nvPicPr>
            <p:blipFill>
              <a:blip r:embed="rId5"/>
              <a:stretch>
                <a:fillRect/>
              </a:stretch>
            </p:blipFill>
            <p:spPr>
              <a:xfrm>
                <a:off x="808514" y="-1"/>
                <a:ext cx="398800" cy="523863"/>
              </a:xfrm>
              <a:prstGeom prst="rect">
                <a:avLst/>
              </a:prstGeom>
              <a:ln w="12700" cap="flat">
                <a:noFill/>
                <a:miter lim="400000"/>
              </a:ln>
              <a:effectLst/>
            </p:spPr>
          </p:pic>
          <p:pic>
            <p:nvPicPr>
              <p:cNvPr id="818" name="Image" descr="Image"/>
              <p:cNvPicPr>
                <a:picLocks noChangeAspect="1"/>
              </p:cNvPicPr>
              <p:nvPr/>
            </p:nvPicPr>
            <p:blipFill>
              <a:blip r:embed="rId5"/>
              <a:stretch>
                <a:fillRect/>
              </a:stretch>
            </p:blipFill>
            <p:spPr>
              <a:xfrm>
                <a:off x="409646" y="-1"/>
                <a:ext cx="398801" cy="523863"/>
              </a:xfrm>
              <a:prstGeom prst="rect">
                <a:avLst/>
              </a:prstGeom>
              <a:ln w="12700" cap="flat">
                <a:noFill/>
                <a:miter lim="400000"/>
              </a:ln>
              <a:effectLst/>
            </p:spPr>
          </p:pic>
          <p:pic>
            <p:nvPicPr>
              <p:cNvPr id="819" name="Image" descr="Image"/>
              <p:cNvPicPr>
                <a:picLocks noChangeAspect="1"/>
              </p:cNvPicPr>
              <p:nvPr/>
            </p:nvPicPr>
            <p:blipFill>
              <a:blip r:embed="rId5"/>
              <a:stretch>
                <a:fillRect/>
              </a:stretch>
            </p:blipFill>
            <p:spPr>
              <a:xfrm>
                <a:off x="1212771" y="-1"/>
                <a:ext cx="398800" cy="523863"/>
              </a:xfrm>
              <a:prstGeom prst="rect">
                <a:avLst/>
              </a:prstGeom>
              <a:ln w="12700" cap="flat">
                <a:noFill/>
                <a:miter lim="400000"/>
              </a:ln>
              <a:effectLst/>
            </p:spPr>
          </p:pic>
          <p:pic>
            <p:nvPicPr>
              <p:cNvPr id="820" name="Image" descr="Image"/>
              <p:cNvPicPr>
                <a:picLocks noChangeAspect="1"/>
              </p:cNvPicPr>
              <p:nvPr/>
            </p:nvPicPr>
            <p:blipFill>
              <a:blip r:embed="rId5"/>
              <a:stretch>
                <a:fillRect/>
              </a:stretch>
            </p:blipFill>
            <p:spPr>
              <a:xfrm>
                <a:off x="1617028" y="-1"/>
                <a:ext cx="398800" cy="523863"/>
              </a:xfrm>
              <a:prstGeom prst="rect">
                <a:avLst/>
              </a:prstGeom>
              <a:ln w="12700" cap="flat">
                <a:noFill/>
                <a:miter lim="400000"/>
              </a:ln>
              <a:effectLst/>
            </p:spPr>
          </p:pic>
        </p:grpSp>
        <p:sp>
          <p:nvSpPr>
            <p:cNvPr id="822" name="External Cache"/>
            <p:cNvSpPr txBox="1"/>
            <p:nvPr/>
          </p:nvSpPr>
          <p:spPr>
            <a:xfrm>
              <a:off x="3794623" y="708356"/>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External Cache</a:t>
              </a:r>
            </a:p>
          </p:txBody>
        </p:sp>
        <p:sp>
          <p:nvSpPr>
            <p:cNvPr id="823" name="Web Servers"/>
            <p:cNvSpPr txBox="1"/>
            <p:nvPr/>
          </p:nvSpPr>
          <p:spPr>
            <a:xfrm>
              <a:off x="3697602" y="1428011"/>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Web Servers</a:t>
              </a:r>
            </a:p>
          </p:txBody>
        </p:sp>
        <p:sp>
          <p:nvSpPr>
            <p:cNvPr id="824" name="App Servers"/>
            <p:cNvSpPr txBox="1"/>
            <p:nvPr/>
          </p:nvSpPr>
          <p:spPr>
            <a:xfrm>
              <a:off x="3697602" y="2279351"/>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App Servers</a:t>
              </a:r>
            </a:p>
          </p:txBody>
        </p:sp>
        <p:pic>
          <p:nvPicPr>
            <p:cNvPr id="825" name="Image" descr="Image"/>
            <p:cNvPicPr>
              <a:picLocks noChangeAspect="1"/>
            </p:cNvPicPr>
            <p:nvPr/>
          </p:nvPicPr>
          <p:blipFill>
            <a:blip r:embed="rId2"/>
            <a:stretch>
              <a:fillRect/>
            </a:stretch>
          </p:blipFill>
          <p:spPr>
            <a:xfrm>
              <a:off x="2644003" y="3027062"/>
              <a:ext cx="420429" cy="420428"/>
            </a:xfrm>
            <a:prstGeom prst="rect">
              <a:avLst/>
            </a:prstGeom>
            <a:ln w="12700" cap="flat">
              <a:noFill/>
              <a:miter lim="400000"/>
            </a:ln>
            <a:effectLst/>
          </p:spPr>
        </p:pic>
        <p:pic>
          <p:nvPicPr>
            <p:cNvPr id="826" name="Image" descr="Image"/>
            <p:cNvPicPr>
              <a:picLocks noChangeAspect="1"/>
            </p:cNvPicPr>
            <p:nvPr/>
          </p:nvPicPr>
          <p:blipFill>
            <a:blip r:embed="rId2"/>
            <a:stretch>
              <a:fillRect/>
            </a:stretch>
          </p:blipFill>
          <p:spPr>
            <a:xfrm>
              <a:off x="3121027" y="3027062"/>
              <a:ext cx="420429" cy="420428"/>
            </a:xfrm>
            <a:prstGeom prst="rect">
              <a:avLst/>
            </a:prstGeom>
            <a:ln w="12700" cap="flat">
              <a:noFill/>
              <a:miter lim="400000"/>
            </a:ln>
            <a:effectLst/>
          </p:spPr>
        </p:pic>
        <p:sp>
          <p:nvSpPr>
            <p:cNvPr id="827" name="Database servers"/>
            <p:cNvSpPr txBox="1"/>
            <p:nvPr/>
          </p:nvSpPr>
          <p:spPr>
            <a:xfrm>
              <a:off x="3610646" y="3025558"/>
              <a:ext cx="770575"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Database servers</a:t>
              </a:r>
            </a:p>
          </p:txBody>
        </p:sp>
        <p:pic>
          <p:nvPicPr>
            <p:cNvPr id="828" name="Image" descr="Image"/>
            <p:cNvPicPr>
              <a:picLocks noChangeAspect="1"/>
            </p:cNvPicPr>
            <p:nvPr/>
          </p:nvPicPr>
          <p:blipFill>
            <a:blip r:embed="rId6"/>
            <a:stretch>
              <a:fillRect/>
            </a:stretch>
          </p:blipFill>
          <p:spPr>
            <a:xfrm>
              <a:off x="2188541" y="0"/>
              <a:ext cx="1331354" cy="571351"/>
            </a:xfrm>
            <a:prstGeom prst="rect">
              <a:avLst/>
            </a:prstGeom>
            <a:ln w="12700" cap="flat">
              <a:noFill/>
              <a:miter lim="400000"/>
            </a:ln>
            <a:effectLst/>
          </p:spPr>
        </p:pic>
        <p:grpSp>
          <p:nvGrpSpPr>
            <p:cNvPr id="831" name="Group"/>
            <p:cNvGrpSpPr/>
            <p:nvPr/>
          </p:nvGrpSpPr>
          <p:grpSpPr>
            <a:xfrm>
              <a:off x="678154" y="1429513"/>
              <a:ext cx="563035" cy="600902"/>
              <a:chOff x="0" y="0"/>
              <a:chExt cx="563033" cy="600901"/>
            </a:xfrm>
          </p:grpSpPr>
          <p:pic>
            <p:nvPicPr>
              <p:cNvPr id="829" name="Image" descr="Image"/>
              <p:cNvPicPr>
                <a:picLocks noChangeAspect="1"/>
              </p:cNvPicPr>
              <p:nvPr/>
            </p:nvPicPr>
            <p:blipFill>
              <a:blip r:embed="rId3"/>
              <a:srcRect r="71137"/>
              <a:stretch>
                <a:fillRect/>
              </a:stretch>
            </p:blipFill>
            <p:spPr>
              <a:xfrm>
                <a:off x="0" y="0"/>
                <a:ext cx="266826" cy="600902"/>
              </a:xfrm>
              <a:prstGeom prst="rect">
                <a:avLst/>
              </a:prstGeom>
              <a:ln w="12700" cap="flat">
                <a:noFill/>
                <a:miter lim="400000"/>
              </a:ln>
              <a:effectLst/>
            </p:spPr>
          </p:pic>
          <p:pic>
            <p:nvPicPr>
              <p:cNvPr id="830" name="Image" descr="Image"/>
              <p:cNvPicPr>
                <a:picLocks noChangeAspect="1"/>
              </p:cNvPicPr>
              <p:nvPr/>
            </p:nvPicPr>
            <p:blipFill>
              <a:blip r:embed="rId3"/>
              <a:srcRect r="71137"/>
              <a:stretch>
                <a:fillRect/>
              </a:stretch>
            </p:blipFill>
            <p:spPr>
              <a:xfrm>
                <a:off x="296207" y="0"/>
                <a:ext cx="266827" cy="600902"/>
              </a:xfrm>
              <a:prstGeom prst="rect">
                <a:avLst/>
              </a:prstGeom>
              <a:ln w="12700" cap="flat">
                <a:noFill/>
                <a:miter lim="400000"/>
              </a:ln>
              <a:effectLst/>
            </p:spPr>
          </p:pic>
        </p:grpSp>
        <p:sp>
          <p:nvSpPr>
            <p:cNvPr id="832" name="Internal Cache"/>
            <p:cNvSpPr txBox="1"/>
            <p:nvPr/>
          </p:nvSpPr>
          <p:spPr>
            <a:xfrm>
              <a:off x="14040" y="1518247"/>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Internal Cache</a:t>
              </a:r>
            </a:p>
          </p:txBody>
        </p:sp>
        <p:grpSp>
          <p:nvGrpSpPr>
            <p:cNvPr id="835" name="Group"/>
            <p:cNvGrpSpPr/>
            <p:nvPr/>
          </p:nvGrpSpPr>
          <p:grpSpPr>
            <a:xfrm>
              <a:off x="728794" y="2190617"/>
              <a:ext cx="563034" cy="600902"/>
              <a:chOff x="0" y="0"/>
              <a:chExt cx="563033" cy="600901"/>
            </a:xfrm>
          </p:grpSpPr>
          <p:pic>
            <p:nvPicPr>
              <p:cNvPr id="833" name="Image" descr="Image"/>
              <p:cNvPicPr>
                <a:picLocks noChangeAspect="1"/>
              </p:cNvPicPr>
              <p:nvPr/>
            </p:nvPicPr>
            <p:blipFill>
              <a:blip r:embed="rId3"/>
              <a:srcRect r="71137"/>
              <a:stretch>
                <a:fillRect/>
              </a:stretch>
            </p:blipFill>
            <p:spPr>
              <a:xfrm>
                <a:off x="-1" y="0"/>
                <a:ext cx="266827" cy="600902"/>
              </a:xfrm>
              <a:prstGeom prst="rect">
                <a:avLst/>
              </a:prstGeom>
              <a:ln w="12700" cap="flat">
                <a:noFill/>
                <a:miter lim="400000"/>
              </a:ln>
              <a:effectLst/>
            </p:spPr>
          </p:pic>
          <p:pic>
            <p:nvPicPr>
              <p:cNvPr id="834" name="Image" descr="Image"/>
              <p:cNvPicPr>
                <a:picLocks noChangeAspect="1"/>
              </p:cNvPicPr>
              <p:nvPr/>
            </p:nvPicPr>
            <p:blipFill>
              <a:blip r:embed="rId3"/>
              <a:srcRect r="71137"/>
              <a:stretch>
                <a:fillRect/>
              </a:stretch>
            </p:blipFill>
            <p:spPr>
              <a:xfrm>
                <a:off x="296207" y="0"/>
                <a:ext cx="266827" cy="600902"/>
              </a:xfrm>
              <a:prstGeom prst="rect">
                <a:avLst/>
              </a:prstGeom>
              <a:ln w="12700" cap="flat">
                <a:noFill/>
                <a:miter lim="400000"/>
              </a:ln>
              <a:effectLst/>
            </p:spPr>
          </p:pic>
        </p:grpSp>
        <p:sp>
          <p:nvSpPr>
            <p:cNvPr id="836" name="Misc Services"/>
            <p:cNvSpPr txBox="1"/>
            <p:nvPr/>
          </p:nvSpPr>
          <p:spPr>
            <a:xfrm>
              <a:off x="0" y="2279351"/>
              <a:ext cx="683618"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Misc Services</a:t>
              </a:r>
            </a:p>
          </p:txBody>
        </p:sp>
        <p:sp>
          <p:nvSpPr>
            <p:cNvPr id="837" name="Connection Line"/>
            <p:cNvSpPr/>
            <p:nvPr/>
          </p:nvSpPr>
          <p:spPr>
            <a:xfrm flipV="1">
              <a:off x="1230400" y="1674294"/>
              <a:ext cx="886203" cy="42644"/>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sp>
          <p:nvSpPr>
            <p:cNvPr id="838" name="Connection Line"/>
            <p:cNvSpPr/>
            <p:nvPr/>
          </p:nvSpPr>
          <p:spPr>
            <a:xfrm>
              <a:off x="1281039" y="1760903"/>
              <a:ext cx="837063" cy="4466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024" y="11832"/>
                    <a:pt x="13224" y="4632"/>
                    <a:pt x="21600" y="0"/>
                  </a:cubicBezTo>
                </a:path>
              </a:pathLst>
            </a:cu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nvGrpSpPr>
            <p:cNvPr id="841" name="Group"/>
            <p:cNvGrpSpPr/>
            <p:nvPr/>
          </p:nvGrpSpPr>
          <p:grpSpPr>
            <a:xfrm>
              <a:off x="770834" y="86241"/>
              <a:ext cx="797047" cy="793147"/>
              <a:chOff x="0" y="0"/>
              <a:chExt cx="797046" cy="793146"/>
            </a:xfrm>
          </p:grpSpPr>
          <p:pic>
            <p:nvPicPr>
              <p:cNvPr id="839" name="Image" descr="Image"/>
              <p:cNvPicPr>
                <a:picLocks noChangeAspect="1"/>
              </p:cNvPicPr>
              <p:nvPr/>
            </p:nvPicPr>
            <p:blipFill>
              <a:blip r:embed="rId7"/>
              <a:stretch>
                <a:fillRect/>
              </a:stretch>
            </p:blipFill>
            <p:spPr>
              <a:xfrm>
                <a:off x="166747" y="0"/>
                <a:ext cx="382210" cy="560571"/>
              </a:xfrm>
              <a:prstGeom prst="rect">
                <a:avLst/>
              </a:prstGeom>
              <a:ln w="12700" cap="flat">
                <a:noFill/>
                <a:miter lim="400000"/>
              </a:ln>
              <a:effectLst/>
            </p:spPr>
          </p:pic>
          <p:sp>
            <p:nvSpPr>
              <p:cNvPr id="840" name="Clients"/>
              <p:cNvSpPr txBox="1"/>
              <p:nvPr/>
            </p:nvSpPr>
            <p:spPr>
              <a:xfrm>
                <a:off x="0" y="554381"/>
                <a:ext cx="797046" cy="2387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Clients</a:t>
                </a:r>
              </a:p>
            </p:txBody>
          </p:sp>
        </p:grpSp>
        <p:sp>
          <p:nvSpPr>
            <p:cNvPr id="842" name="Connection Line"/>
            <p:cNvSpPr/>
            <p:nvPr/>
          </p:nvSpPr>
          <p:spPr>
            <a:xfrm>
              <a:off x="1319922" y="210934"/>
              <a:ext cx="868620" cy="222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58" y="8598"/>
                    <a:pt x="14458" y="1398"/>
                    <a:pt x="21600" y="0"/>
                  </a:cubicBezTo>
                </a:path>
              </a:pathLst>
            </a:custGeom>
            <a:noFill/>
            <a:ln w="1016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grpSp>
        <p:nvGrpSpPr>
          <p:cNvPr id="848" name="Cloud 4"/>
          <p:cNvGrpSpPr/>
          <p:nvPr/>
        </p:nvGrpSpPr>
        <p:grpSpPr>
          <a:xfrm>
            <a:off x="8867516" y="3844836"/>
            <a:ext cx="2686973" cy="1864388"/>
            <a:chOff x="-1" y="-1"/>
            <a:chExt cx="5373944" cy="3728774"/>
          </a:xfrm>
        </p:grpSpPr>
        <p:grpSp>
          <p:nvGrpSpPr>
            <p:cNvPr id="846" name="Group"/>
            <p:cNvGrpSpPr/>
            <p:nvPr/>
          </p:nvGrpSpPr>
          <p:grpSpPr>
            <a:xfrm>
              <a:off x="-1" y="-1"/>
              <a:ext cx="5373944" cy="3728774"/>
              <a:chOff x="0" y="0"/>
              <a:chExt cx="5373942" cy="3728772"/>
            </a:xfrm>
          </p:grpSpPr>
          <p:sp>
            <p:nvSpPr>
              <p:cNvPr id="844" name="Shape"/>
              <p:cNvSpPr/>
              <p:nvPr/>
            </p:nvSpPr>
            <p:spPr>
              <a:xfrm>
                <a:off x="-1" y="-1"/>
                <a:ext cx="5373944" cy="3728774"/>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D0CECE">
                  <a:alpha val="64999"/>
                </a:srgbClr>
              </a:solid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sp>
            <p:nvSpPr>
              <p:cNvPr id="845" name="Shape"/>
              <p:cNvSpPr/>
              <p:nvPr/>
            </p:nvSpPr>
            <p:spPr>
              <a:xfrm>
                <a:off x="272877" y="189604"/>
                <a:ext cx="4924325" cy="3165856"/>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lnTo>
                      <a:pt x="10888" y="1399"/>
                    </a:ln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grpSp>
        <p:sp>
          <p:nvSpPr>
            <p:cNvPr id="847" name="Client sees none of this!"/>
            <p:cNvSpPr txBox="1"/>
            <p:nvPr/>
          </p:nvSpPr>
          <p:spPr>
            <a:xfrm>
              <a:off x="796299" y="1162356"/>
              <a:ext cx="3401689" cy="12003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gn="l" defTabSz="914400">
                <a:defRPr sz="3600">
                  <a:solidFill>
                    <a:srgbClr val="000000"/>
                  </a:solidFill>
                  <a:latin typeface="Calibri"/>
                  <a:ea typeface="Calibri"/>
                  <a:cs typeface="Calibri"/>
                  <a:sym typeface="Calibri"/>
                </a:defRPr>
              </a:lvl1pPr>
            </a:lstStyle>
            <a:p>
              <a:r>
                <a:rPr sz="1800"/>
                <a:t>Client sees none of this!</a:t>
              </a:r>
            </a:p>
          </p:txBody>
        </p:sp>
      </p:grpSp>
    </p:spTree>
    <p:extLst>
      <p:ext uri="{BB962C8B-B14F-4D97-AF65-F5344CB8AC3E}">
        <p14:creationId xmlns:p14="http://schemas.microsoft.com/office/powerpoint/2010/main" val="1152140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035762-BBCF-DC22-CA23-F5164944FDBA}"/>
              </a:ext>
            </a:extLst>
          </p:cNvPr>
          <p:cNvSpPr>
            <a:spLocks noGrp="1"/>
          </p:cNvSpPr>
          <p:nvPr>
            <p:ph type="title"/>
          </p:nvPr>
        </p:nvSpPr>
        <p:spPr/>
        <p:txBody>
          <a:bodyPr>
            <a:normAutofit fontScale="90000"/>
          </a:bodyPr>
          <a:lstStyle/>
          <a:p>
            <a:r>
              <a:rPr lang="en-US" dirty="0"/>
              <a:t>“Not cacheable” means that it must be executed exactly once per user request.</a:t>
            </a:r>
          </a:p>
        </p:txBody>
      </p:sp>
      <p:sp>
        <p:nvSpPr>
          <p:cNvPr id="2" name="Text Placeholder 1">
            <a:extLst>
              <a:ext uri="{FF2B5EF4-FFF2-40B4-BE49-F238E27FC236}">
                <a16:creationId xmlns:a16="http://schemas.microsoft.com/office/drawing/2014/main" id="{95498284-E3AE-998A-1838-52801FBAE831}"/>
              </a:ext>
            </a:extLst>
          </p:cNvPr>
          <p:cNvSpPr>
            <a:spLocks noGrp="1"/>
          </p:cNvSpPr>
          <p:nvPr>
            <p:ph idx="1"/>
          </p:nvPr>
        </p:nvSpPr>
        <p:spPr/>
        <p:txBody>
          <a:bodyPr/>
          <a:lstStyle/>
          <a:p>
            <a:r>
              <a:rPr lang="en-US" dirty="0"/>
              <a:t>For example, POST is typically not cacheable </a:t>
            </a:r>
          </a:p>
        </p:txBody>
      </p:sp>
      <p:pic>
        <p:nvPicPr>
          <p:cNvPr id="1026" name="Picture 2">
            <a:extLst>
              <a:ext uri="{FF2B5EF4-FFF2-40B4-BE49-F238E27FC236}">
                <a16:creationId xmlns:a16="http://schemas.microsoft.com/office/drawing/2014/main" id="{A55008C4-3291-BC3B-B655-89B57C15D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7506" y="2636044"/>
            <a:ext cx="5868251" cy="3173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22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71A8-7CDB-AAE5-3A40-1480CA1786F0}"/>
              </a:ext>
            </a:extLst>
          </p:cNvPr>
          <p:cNvSpPr>
            <a:spLocks noGrp="1"/>
          </p:cNvSpPr>
          <p:nvPr>
            <p:ph type="title"/>
          </p:nvPr>
        </p:nvSpPr>
        <p:spPr/>
        <p:txBody>
          <a:bodyPr/>
          <a:lstStyle/>
          <a:p>
            <a:r>
              <a:rPr lang="en-US" dirty="0"/>
              <a:t>Uniform Interface:</a:t>
            </a:r>
            <a:br>
              <a:rPr lang="en-US" dirty="0"/>
            </a:br>
            <a:r>
              <a:rPr lang="en-US" dirty="0"/>
              <a:t>Nouns are represented as URIs</a:t>
            </a:r>
          </a:p>
        </p:txBody>
      </p:sp>
      <p:sp>
        <p:nvSpPr>
          <p:cNvPr id="3" name="Content Placeholder 2">
            <a:extLst>
              <a:ext uri="{FF2B5EF4-FFF2-40B4-BE49-F238E27FC236}">
                <a16:creationId xmlns:a16="http://schemas.microsoft.com/office/drawing/2014/main" id="{8677E51E-20FD-8C04-F3E3-6E9BF56E7CD6}"/>
              </a:ext>
            </a:extLst>
          </p:cNvPr>
          <p:cNvSpPr>
            <a:spLocks noGrp="1"/>
          </p:cNvSpPr>
          <p:nvPr>
            <p:ph idx="1"/>
          </p:nvPr>
        </p:nvSpPr>
        <p:spPr/>
        <p:txBody>
          <a:bodyPr/>
          <a:lstStyle/>
          <a:p>
            <a:r>
              <a:rPr lang="en-US" dirty="0"/>
              <a:t>In a RESTful system, the server is visualized as a store of resources (nouns), each of which has some data associated with it.</a:t>
            </a:r>
          </a:p>
          <a:p>
            <a:r>
              <a:rPr lang="en-US" dirty="0"/>
              <a:t>A URI represents such a resource.</a:t>
            </a:r>
          </a:p>
          <a:p>
            <a:endParaRPr lang="en-US" dirty="0"/>
          </a:p>
        </p:txBody>
      </p:sp>
      <p:sp>
        <p:nvSpPr>
          <p:cNvPr id="4" name="Slide Number Placeholder 3">
            <a:extLst>
              <a:ext uri="{FF2B5EF4-FFF2-40B4-BE49-F238E27FC236}">
                <a16:creationId xmlns:a16="http://schemas.microsoft.com/office/drawing/2014/main" id="{A6646303-A088-A172-A04B-3D7E0AB9CF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390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5EF7C-8805-B24F-E20B-D712D74C7DE4}"/>
              </a:ext>
            </a:extLst>
          </p:cNvPr>
          <p:cNvSpPr>
            <a:spLocks noGrp="1"/>
          </p:cNvSpPr>
          <p:nvPr>
            <p:ph type="title"/>
          </p:nvPr>
        </p:nvSpPr>
        <p:spPr/>
        <p:txBody>
          <a:bodyPr/>
          <a:lstStyle/>
          <a:p>
            <a:r>
              <a:rPr lang="en-US" dirty="0"/>
              <a:t>Examples </a:t>
            </a:r>
          </a:p>
        </p:txBody>
      </p:sp>
      <p:sp>
        <p:nvSpPr>
          <p:cNvPr id="3" name="Content Placeholder 2">
            <a:extLst>
              <a:ext uri="{FF2B5EF4-FFF2-40B4-BE49-F238E27FC236}">
                <a16:creationId xmlns:a16="http://schemas.microsoft.com/office/drawing/2014/main" id="{19E28774-7F96-5177-BB94-EC378FCDA332}"/>
              </a:ext>
            </a:extLst>
          </p:cNvPr>
          <p:cNvSpPr>
            <a:spLocks noGrp="1"/>
          </p:cNvSpPr>
          <p:nvPr>
            <p:ph idx="1"/>
          </p:nvPr>
        </p:nvSpPr>
        <p:spPr/>
        <p:txBody>
          <a:bodyPr/>
          <a:lstStyle/>
          <a:p>
            <a:r>
              <a:rPr lang="en-US" dirty="0"/>
              <a:t>Examples: </a:t>
            </a:r>
          </a:p>
          <a:p>
            <a:pPr lvl="1"/>
            <a:r>
              <a:rPr lang="en-US" dirty="0">
                <a:solidFill>
                  <a:schemeClr val="accent1"/>
                </a:solidFill>
                <a:latin typeface="Consolas" panose="020B0609020204030204" pitchFamily="49" charset="0"/>
              </a:rPr>
              <a:t>/cities/</a:t>
            </a:r>
            <a:r>
              <a:rPr lang="en-US" dirty="0" err="1">
                <a:solidFill>
                  <a:schemeClr val="accent1"/>
                </a:solidFill>
                <a:latin typeface="Consolas" panose="020B0609020204030204" pitchFamily="49" charset="0"/>
              </a:rPr>
              <a:t>losangeles</a:t>
            </a:r>
            <a:endParaRPr lang="en-US" dirty="0">
              <a:solidFill>
                <a:schemeClr val="accent1"/>
              </a:solidFill>
              <a:latin typeface="Consolas" panose="020B0609020204030204" pitchFamily="49" charset="0"/>
            </a:endParaRPr>
          </a:p>
          <a:p>
            <a:pPr lvl="1"/>
            <a:r>
              <a:rPr lang="en-US" dirty="0">
                <a:solidFill>
                  <a:schemeClr val="accent1"/>
                </a:solidFill>
                <a:latin typeface="Consolas" panose="020B0609020204030204" pitchFamily="49" charset="0"/>
              </a:rPr>
              <a:t>/transcripts/00345/graduate  </a:t>
            </a:r>
            <a:r>
              <a:rPr lang="en-US" dirty="0"/>
              <a:t>(student 00345 has several transcripts in the system; this is the graduate one)</a:t>
            </a:r>
          </a:p>
          <a:p>
            <a:r>
              <a:rPr lang="en-US" dirty="0"/>
              <a:t>Anti-examples:     </a:t>
            </a: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getCity</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losangeles</a:t>
            </a:r>
            <a:endParaRPr lang="en-US" dirty="0">
              <a:solidFill>
                <a:schemeClr val="accent1"/>
              </a:solidFill>
              <a:latin typeface="Consolas" panose="020B0609020204030204" pitchFamily="49" charset="0"/>
            </a:endParaRP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getCitybyID</a:t>
            </a:r>
            <a:r>
              <a:rPr lang="en-US" dirty="0">
                <a:solidFill>
                  <a:schemeClr val="accent1"/>
                </a:solidFill>
                <a:latin typeface="Consolas" panose="020B0609020204030204" pitchFamily="49" charset="0"/>
              </a:rPr>
              <a:t>/50654</a:t>
            </a: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Cities.php?id</a:t>
            </a:r>
            <a:r>
              <a:rPr lang="en-US" dirty="0">
                <a:solidFill>
                  <a:schemeClr val="accent1"/>
                </a:solidFill>
                <a:latin typeface="Consolas" panose="020B0609020204030204" pitchFamily="49" charset="0"/>
              </a:rPr>
              <a:t>=50654</a:t>
            </a:r>
          </a:p>
        </p:txBody>
      </p:sp>
      <p:sp>
        <p:nvSpPr>
          <p:cNvPr id="4" name="Slide Number Placeholder 3">
            <a:extLst>
              <a:ext uri="{FF2B5EF4-FFF2-40B4-BE49-F238E27FC236}">
                <a16:creationId xmlns:a16="http://schemas.microsoft.com/office/drawing/2014/main" id="{24343D83-2CA2-8504-51A4-1C8B7C8BE0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Rectangle 4">
            <a:extLst>
              <a:ext uri="{FF2B5EF4-FFF2-40B4-BE49-F238E27FC236}">
                <a16:creationId xmlns:a16="http://schemas.microsoft.com/office/drawing/2014/main" id="{DAD19ED1-C76B-0862-4B1E-76398F421063}"/>
              </a:ext>
            </a:extLst>
          </p:cNvPr>
          <p:cNvGrpSpPr/>
          <p:nvPr/>
        </p:nvGrpSpPr>
        <p:grpSpPr>
          <a:xfrm>
            <a:off x="8725546" y="2964362"/>
            <a:ext cx="2743200" cy="2328332"/>
            <a:chOff x="0" y="0"/>
            <a:chExt cx="5486399" cy="4656662"/>
          </a:xfrm>
        </p:grpSpPr>
        <p:sp>
          <p:nvSpPr>
            <p:cNvPr id="6" name="Rectangle">
              <a:extLst>
                <a:ext uri="{FF2B5EF4-FFF2-40B4-BE49-F238E27FC236}">
                  <a16:creationId xmlns:a16="http://schemas.microsoft.com/office/drawing/2014/main" id="{C10F14EF-CF7C-29FC-05B6-7EB0F964FA01}"/>
                </a:ext>
              </a:extLst>
            </p:cNvPr>
            <p:cNvSpPr/>
            <p:nvPr/>
          </p:nvSpPr>
          <p:spPr>
            <a:xfrm>
              <a:off x="0" y="0"/>
              <a:ext cx="5486399" cy="4656662"/>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7" name="Useful heuristic:  if you were keeping this data in a bunch of files, what would the directory structure look like?…">
              <a:extLst>
                <a:ext uri="{FF2B5EF4-FFF2-40B4-BE49-F238E27FC236}">
                  <a16:creationId xmlns:a16="http://schemas.microsoft.com/office/drawing/2014/main" id="{245D2EAB-64A3-7B1B-FBF4-C205E40FD8A2}"/>
                </a:ext>
              </a:extLst>
            </p:cNvPr>
            <p:cNvSpPr/>
            <p:nvPr/>
          </p:nvSpPr>
          <p:spPr>
            <a:xfrm>
              <a:off x="104140" y="12700"/>
              <a:ext cx="5278119" cy="46166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p>
              <a:pPr algn="l" defTabSz="914400">
                <a:defRPr sz="3600">
                  <a:solidFill>
                    <a:srgbClr val="000000"/>
                  </a:solidFill>
                  <a:latin typeface="Ink Free"/>
                  <a:ea typeface="Ink Free"/>
                  <a:cs typeface="Ink Free"/>
                  <a:sym typeface="Ink Free"/>
                </a:defRPr>
              </a:pPr>
              <a:r>
                <a:rPr sz="1800" dirty="0"/>
                <a:t>Useful heuristic:  if you were keeping this data in a bunch of files, what would the directory structure look like?</a:t>
              </a:r>
              <a:endParaRPr sz="1800" dirty="0">
                <a:solidFill>
                  <a:srgbClr val="FFFFFF"/>
                </a:solidFill>
              </a:endParaRPr>
            </a:p>
            <a:p>
              <a:pPr algn="l" defTabSz="914400">
                <a:defRPr sz="3600">
                  <a:solidFill>
                    <a:srgbClr val="000000"/>
                  </a:solidFill>
                  <a:latin typeface="Ink Free"/>
                  <a:ea typeface="Ink Free"/>
                  <a:cs typeface="Ink Free"/>
                  <a:sym typeface="Ink Free"/>
                </a:defRPr>
              </a:pPr>
              <a:r>
                <a:rPr sz="1800" dirty="0"/>
                <a:t>But you don't have to actually keep the data in that way.  </a:t>
              </a:r>
            </a:p>
          </p:txBody>
        </p:sp>
      </p:grpSp>
      <p:grpSp>
        <p:nvGrpSpPr>
          <p:cNvPr id="8" name="Rectangle 5">
            <a:extLst>
              <a:ext uri="{FF2B5EF4-FFF2-40B4-BE49-F238E27FC236}">
                <a16:creationId xmlns:a16="http://schemas.microsoft.com/office/drawing/2014/main" id="{7676AFB3-A1D7-7042-78D0-91FAB24926F4}"/>
              </a:ext>
            </a:extLst>
          </p:cNvPr>
          <p:cNvGrpSpPr/>
          <p:nvPr/>
        </p:nvGrpSpPr>
        <p:grpSpPr>
          <a:xfrm>
            <a:off x="8725546" y="1805899"/>
            <a:ext cx="2743201" cy="974271"/>
            <a:chOff x="-1" y="0"/>
            <a:chExt cx="5486400" cy="1948540"/>
          </a:xfrm>
        </p:grpSpPr>
        <p:sp>
          <p:nvSpPr>
            <p:cNvPr id="9" name="Rectangle">
              <a:extLst>
                <a:ext uri="{FF2B5EF4-FFF2-40B4-BE49-F238E27FC236}">
                  <a16:creationId xmlns:a16="http://schemas.microsoft.com/office/drawing/2014/main" id="{2A6B36E0-26D9-509D-1C99-1101397FFC2A}"/>
                </a:ext>
              </a:extLst>
            </p:cNvPr>
            <p:cNvSpPr/>
            <p:nvPr/>
          </p:nvSpPr>
          <p:spPr>
            <a:xfrm>
              <a:off x="-1" y="0"/>
              <a:ext cx="5486400" cy="1948540"/>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10" name="We prefer plural nouns for toplevel resources, as you see here.">
              <a:extLst>
                <a:ext uri="{FF2B5EF4-FFF2-40B4-BE49-F238E27FC236}">
                  <a16:creationId xmlns:a16="http://schemas.microsoft.com/office/drawing/2014/main" id="{8AB5B5CA-112B-4836-5A7F-3ECC0E36D18F}"/>
                </a:ext>
              </a:extLst>
            </p:cNvPr>
            <p:cNvSpPr txBox="1"/>
            <p:nvPr/>
          </p:nvSpPr>
          <p:spPr>
            <a:xfrm>
              <a:off x="104139" y="12700"/>
              <a:ext cx="5278120" cy="184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dirty="0"/>
                <a:t>We prefer plural nouns for </a:t>
              </a:r>
              <a:r>
                <a:rPr sz="1800" dirty="0" err="1"/>
                <a:t>toplevel</a:t>
              </a:r>
              <a:r>
                <a:rPr sz="1800" dirty="0"/>
                <a:t> resources, as you see here.  </a:t>
              </a:r>
            </a:p>
          </p:txBody>
        </p:sp>
      </p:grpSp>
    </p:spTree>
    <p:extLst>
      <p:ext uri="{BB962C8B-B14F-4D97-AF65-F5344CB8AC3E}">
        <p14:creationId xmlns:p14="http://schemas.microsoft.com/office/powerpoint/2010/main" val="31909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8"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Title 1"/>
          <p:cNvSpPr txBox="1">
            <a:spLocks noGrp="1"/>
          </p:cNvSpPr>
          <p:nvPr>
            <p:ph type="title"/>
          </p:nvPr>
        </p:nvSpPr>
        <p:spPr>
          <a:prstGeom prst="rect">
            <a:avLst/>
          </a:prstGeom>
        </p:spPr>
        <p:txBody>
          <a:bodyPr>
            <a:normAutofit fontScale="90000"/>
          </a:bodyPr>
          <a:lstStyle/>
          <a:p>
            <a:r>
              <a:rPr lang="en-US" dirty="0"/>
              <a:t>Uniform Interface:</a:t>
            </a:r>
            <a:br>
              <a:rPr lang="en-US" dirty="0"/>
            </a:br>
            <a:r>
              <a:rPr dirty="0"/>
              <a:t>Verbs are represented as http methods</a:t>
            </a:r>
          </a:p>
        </p:txBody>
      </p:sp>
      <p:sp>
        <p:nvSpPr>
          <p:cNvPr id="860" name="Content Placeholder 2"/>
          <p:cNvSpPr txBox="1">
            <a:spLocks noGrp="1"/>
          </p:cNvSpPr>
          <p:nvPr>
            <p:ph idx="1"/>
          </p:nvPr>
        </p:nvSpPr>
        <p:spPr>
          <a:prstGeom prst="rect">
            <a:avLst/>
          </a:prstGeom>
        </p:spPr>
        <p:txBody>
          <a:bodyPr>
            <a:noAutofit/>
          </a:bodyPr>
          <a:lstStyle/>
          <a:p>
            <a:pPr>
              <a:lnSpc>
                <a:spcPct val="81000"/>
              </a:lnSpc>
            </a:pPr>
            <a:r>
              <a:rPr dirty="0"/>
              <a:t>In REST, there are four things you can do with a resource</a:t>
            </a:r>
          </a:p>
          <a:p>
            <a:pPr>
              <a:lnSpc>
                <a:spcPct val="81000"/>
              </a:lnSpc>
            </a:pPr>
            <a:r>
              <a:rPr dirty="0"/>
              <a:t>POST: requests the server to create a resource</a:t>
            </a:r>
          </a:p>
          <a:p>
            <a:pPr lvl="1">
              <a:lnSpc>
                <a:spcPct val="81000"/>
              </a:lnSpc>
              <a:spcBef>
                <a:spcPts val="500"/>
              </a:spcBef>
            </a:pPr>
            <a:r>
              <a:rPr sz="2800" dirty="0"/>
              <a:t>there are several ways in which the value for the new resource can be transmitted (more </a:t>
            </a:r>
            <a:r>
              <a:rPr lang="en-US" sz="2800" dirty="0"/>
              <a:t>i</a:t>
            </a:r>
            <a:r>
              <a:rPr sz="2800" dirty="0"/>
              <a:t>n a minute)</a:t>
            </a:r>
          </a:p>
          <a:p>
            <a:pPr>
              <a:lnSpc>
                <a:spcPct val="81000"/>
              </a:lnSpc>
            </a:pPr>
            <a:r>
              <a:rPr dirty="0"/>
              <a:t>GET: requests the server to respond with a representation of the resource</a:t>
            </a:r>
          </a:p>
          <a:p>
            <a:pPr>
              <a:lnSpc>
                <a:spcPct val="81000"/>
              </a:lnSpc>
            </a:pPr>
            <a:r>
              <a:rPr dirty="0"/>
              <a:t>PUT: requests the server to replace the value of the resource by the given value</a:t>
            </a:r>
          </a:p>
          <a:p>
            <a:pPr>
              <a:lnSpc>
                <a:spcPct val="81000"/>
              </a:lnSpc>
            </a:pPr>
            <a:r>
              <a:rPr dirty="0"/>
              <a:t>DELETE: requests the server to delete the resource	</a:t>
            </a:r>
          </a:p>
        </p:txBody>
      </p:sp>
    </p:spTree>
    <p:extLst>
      <p:ext uri="{BB962C8B-B14F-4D97-AF65-F5344CB8AC3E}">
        <p14:creationId xmlns:p14="http://schemas.microsoft.com/office/powerpoint/2010/main" val="3094861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71F2-EC3F-71F4-FBDB-9BC81E69967B}"/>
              </a:ext>
            </a:extLst>
          </p:cNvPr>
          <p:cNvSpPr>
            <a:spLocks noGrp="1"/>
          </p:cNvSpPr>
          <p:nvPr>
            <p:ph type="title"/>
          </p:nvPr>
        </p:nvSpPr>
        <p:spPr/>
        <p:txBody>
          <a:bodyPr>
            <a:normAutofit/>
          </a:bodyPr>
          <a:lstStyle/>
          <a:p>
            <a:r>
              <a:rPr lang="en-US" dirty="0"/>
              <a:t>Path parameters specify portions of the path to the resource</a:t>
            </a:r>
          </a:p>
        </p:txBody>
      </p:sp>
      <p:sp>
        <p:nvSpPr>
          <p:cNvPr id="3" name="Content Placeholder 2">
            <a:extLst>
              <a:ext uri="{FF2B5EF4-FFF2-40B4-BE49-F238E27FC236}">
                <a16:creationId xmlns:a16="http://schemas.microsoft.com/office/drawing/2014/main" id="{2608D382-4FB2-E5AC-587F-CA36E68F135B}"/>
              </a:ext>
            </a:extLst>
          </p:cNvPr>
          <p:cNvSpPr>
            <a:spLocks noGrp="1"/>
          </p:cNvSpPr>
          <p:nvPr>
            <p:ph idx="1"/>
          </p:nvPr>
        </p:nvSpPr>
        <p:spPr>
          <a:xfrm>
            <a:off x="838199" y="1500160"/>
            <a:ext cx="9763539" cy="4351338"/>
          </a:xfrm>
        </p:spPr>
        <p:txBody>
          <a:bodyPr>
            <a:normAutofit fontScale="85000" lnSpcReduction="20000"/>
          </a:bodyPr>
          <a:lstStyle/>
          <a:p>
            <a:pPr marL="0" indent="0">
              <a:buNone/>
            </a:pPr>
            <a:r>
              <a:rPr lang="en-US" sz="2600" dirty="0"/>
              <a:t>For example, your REST protocol might allow a path like</a:t>
            </a:r>
          </a:p>
          <a:p>
            <a:pPr marL="0" indent="0">
              <a:buNone/>
            </a:pPr>
            <a:endParaRPr lang="en-US" sz="2600" dirty="0"/>
          </a:p>
          <a:p>
            <a:pPr marL="0" indent="0">
              <a:buNone/>
            </a:pPr>
            <a:r>
              <a:rPr lang="en-US" sz="2600" dirty="0">
                <a:solidFill>
                  <a:schemeClr val="accent1"/>
                </a:solidFill>
                <a:latin typeface="Consolas" panose="020B0609020204030204" pitchFamily="49" charset="0"/>
              </a:rPr>
              <a:t>/transcripts/00345/graduate</a:t>
            </a:r>
          </a:p>
          <a:p>
            <a:pPr marL="0" indent="0">
              <a:buNone/>
            </a:pPr>
            <a:endParaRPr lang="en-US" sz="2600" dirty="0"/>
          </a:p>
          <a:p>
            <a:pPr marL="0" indent="0">
              <a:buNone/>
            </a:pPr>
            <a:r>
              <a:rPr lang="en-US" sz="2600" dirty="0"/>
              <a:t>In a REST protocol, this API might be described as</a:t>
            </a:r>
          </a:p>
          <a:p>
            <a:pPr marL="0" indent="0">
              <a:buNone/>
            </a:pPr>
            <a:endParaRPr lang="en-US" sz="2600" dirty="0"/>
          </a:p>
          <a:p>
            <a:pPr marL="0" indent="0">
              <a:buNone/>
            </a:pPr>
            <a:r>
              <a:rPr lang="en-US" sz="2600" dirty="0">
                <a:solidFill>
                  <a:schemeClr val="accent1"/>
                </a:solidFill>
                <a:latin typeface="Consolas" panose="020B0609020204030204" pitchFamily="49" charset="0"/>
              </a:rPr>
              <a:t>/transcripts/:</a:t>
            </a:r>
            <a:r>
              <a:rPr lang="en-US" sz="2600" dirty="0" err="1">
                <a:solidFill>
                  <a:schemeClr val="accent1"/>
                </a:solidFill>
                <a:latin typeface="Consolas" panose="020B0609020204030204" pitchFamily="49" charset="0"/>
              </a:rPr>
              <a:t>studentid</a:t>
            </a:r>
            <a:r>
              <a:rPr lang="en-US" sz="2600" dirty="0">
                <a:solidFill>
                  <a:schemeClr val="accent1"/>
                </a:solidFill>
                <a:latin typeface="Consolas" panose="020B0609020204030204" pitchFamily="49" charset="0"/>
              </a:rPr>
              <a:t>/graduate</a:t>
            </a:r>
          </a:p>
          <a:p>
            <a:pPr marL="0" indent="0">
              <a:buNone/>
            </a:pPr>
            <a:endParaRPr lang="en-US" sz="2600" dirty="0"/>
          </a:p>
          <a:p>
            <a:pPr marL="0" indent="0">
              <a:buNone/>
            </a:pPr>
            <a:r>
              <a:rPr lang="en-US" sz="2600" dirty="0">
                <a:solidFill>
                  <a:schemeClr val="accent1"/>
                </a:solidFill>
                <a:latin typeface="Consolas" panose="020B0609020204030204" pitchFamily="49" charset="0"/>
              </a:rPr>
              <a:t>:</a:t>
            </a:r>
            <a:r>
              <a:rPr lang="en-US" sz="2600" dirty="0" err="1">
                <a:solidFill>
                  <a:schemeClr val="accent1"/>
                </a:solidFill>
                <a:latin typeface="Consolas" panose="020B0609020204030204" pitchFamily="49" charset="0"/>
              </a:rPr>
              <a:t>studentid</a:t>
            </a:r>
            <a:r>
              <a:rPr lang="en-US" sz="2600" dirty="0">
                <a:solidFill>
                  <a:schemeClr val="accent1"/>
                </a:solidFill>
                <a:latin typeface="Consolas" panose="020B0609020204030204" pitchFamily="49" charset="0"/>
              </a:rPr>
              <a:t> </a:t>
            </a:r>
            <a:r>
              <a:rPr lang="en-US" sz="2600" dirty="0"/>
              <a:t>is a path parameter, which is replaced by the value</a:t>
            </a:r>
          </a:p>
          <a:p>
            <a:pPr marL="0" indent="0">
              <a:buNone/>
            </a:pPr>
            <a:r>
              <a:rPr lang="en-US" sz="2600" dirty="0"/>
              <a:t>of the parameter </a:t>
            </a:r>
          </a:p>
          <a:p>
            <a:pPr marL="457200" lvl="1" indent="0">
              <a:buNone/>
            </a:pPr>
            <a:endParaRPr lang="en-US" dirty="0"/>
          </a:p>
          <a:p>
            <a:pPr marL="457200" lvl="1" indent="0">
              <a:buNone/>
            </a:pPr>
            <a:r>
              <a:rPr lang="en-US" dirty="0"/>
              <a:t>	 </a:t>
            </a:r>
          </a:p>
          <a:p>
            <a:endParaRPr lang="en-US" dirty="0"/>
          </a:p>
        </p:txBody>
      </p:sp>
      <p:sp>
        <p:nvSpPr>
          <p:cNvPr id="4" name="Slide Number Placeholder 3">
            <a:extLst>
              <a:ext uri="{FF2B5EF4-FFF2-40B4-BE49-F238E27FC236}">
                <a16:creationId xmlns:a16="http://schemas.microsoft.com/office/drawing/2014/main" id="{68AFDD56-26F4-862B-A84F-A1D70455E7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7882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91430-084A-DE27-8264-0A2056643944}"/>
              </a:ext>
            </a:extLst>
          </p:cNvPr>
          <p:cNvSpPr>
            <a:spLocks noGrp="1"/>
          </p:cNvSpPr>
          <p:nvPr>
            <p:ph type="title"/>
          </p:nvPr>
        </p:nvSpPr>
        <p:spPr/>
        <p:txBody>
          <a:bodyPr/>
          <a:lstStyle/>
          <a:p>
            <a:r>
              <a:rPr lang="en-US" dirty="0"/>
              <a:t>Query parameters allow named parameters</a:t>
            </a:r>
          </a:p>
        </p:txBody>
      </p:sp>
      <p:sp>
        <p:nvSpPr>
          <p:cNvPr id="3" name="Content Placeholder 2">
            <a:extLst>
              <a:ext uri="{FF2B5EF4-FFF2-40B4-BE49-F238E27FC236}">
                <a16:creationId xmlns:a16="http://schemas.microsoft.com/office/drawing/2014/main" id="{93640766-9111-5284-7177-A5F8636EE00F}"/>
              </a:ext>
            </a:extLst>
          </p:cNvPr>
          <p:cNvSpPr>
            <a:spLocks noGrp="1"/>
          </p:cNvSpPr>
          <p:nvPr>
            <p:ph idx="1"/>
          </p:nvPr>
        </p:nvSpPr>
        <p:spPr>
          <a:xfrm>
            <a:off x="838199" y="1500160"/>
            <a:ext cx="10704443" cy="4351338"/>
          </a:xfrm>
        </p:spPr>
        <p:txBody>
          <a:bodyPr>
            <a:normAutofit fontScale="92500" lnSpcReduction="20000"/>
          </a:bodyPr>
          <a:lstStyle/>
          <a:p>
            <a:pPr marL="0" indent="0">
              <a:buNone/>
            </a:pPr>
            <a:r>
              <a:rPr lang="en-US" dirty="0"/>
              <a:t>Example:</a:t>
            </a:r>
          </a:p>
          <a:p>
            <a:pPr marL="0" indent="0">
              <a:buNone/>
            </a:pPr>
            <a:r>
              <a:rPr lang="en-US" dirty="0">
                <a:solidFill>
                  <a:schemeClr val="accent1"/>
                </a:solidFill>
                <a:latin typeface="Consolas" panose="020B0609020204030204" pitchFamily="49" charset="0"/>
              </a:rPr>
              <a:t>/transcripts/</a:t>
            </a:r>
            <a:r>
              <a:rPr lang="en-US" dirty="0" err="1">
                <a:solidFill>
                  <a:schemeClr val="accent1"/>
                </a:solidFill>
                <a:latin typeface="Consolas" panose="020B0609020204030204" pitchFamily="49" charset="0"/>
              </a:rPr>
              <a:t>graduate?lastname</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covey&amp;firstname</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avery</a:t>
            </a:r>
            <a:endParaRPr lang="en-US" dirty="0">
              <a:solidFill>
                <a:schemeClr val="accent1"/>
              </a:solidFill>
              <a:latin typeface="Consolas" panose="020B0609020204030204" pitchFamily="49" charset="0"/>
            </a:endParaRPr>
          </a:p>
          <a:p>
            <a:pPr marL="0" indent="0">
              <a:buNone/>
            </a:pPr>
            <a:endParaRPr lang="en-US" dirty="0"/>
          </a:p>
          <a:p>
            <a:pPr marL="0" indent="0">
              <a:buNone/>
            </a:pPr>
            <a:r>
              <a:rPr lang="en-US" dirty="0"/>
              <a:t>These are typically used to specify more flexible queries, or to embed information about the sender’s state, </a:t>
            </a:r>
            <a:r>
              <a:rPr lang="en-US" dirty="0" err="1"/>
              <a:t>eg</a:t>
            </a:r>
            <a:endParaRPr lang="en-US" dirty="0"/>
          </a:p>
          <a:p>
            <a:pPr marL="0" indent="0">
              <a:buNone/>
            </a:pPr>
            <a:endParaRPr lang="en-US" dirty="0"/>
          </a:p>
          <a:p>
            <a:pPr marL="0" indent="0">
              <a:buNone/>
            </a:pPr>
            <a:r>
              <a:rPr lang="en-US" dirty="0">
                <a:solidFill>
                  <a:schemeClr val="accent1"/>
                </a:solidFill>
                <a:latin typeface="Consolas" panose="020B0609020204030204" pitchFamily="49" charset="0"/>
                <a:hlinkClick r:id="rId2"/>
              </a:rPr>
              <a:t>https://calendar.google.com/calendar/u/0/r/month/2023/2/1?tab=mc&amp;pli=1</a:t>
            </a:r>
            <a:endParaRPr lang="en-US" dirty="0">
              <a:solidFill>
                <a:schemeClr val="accent1"/>
              </a:solidFill>
              <a:latin typeface="Consolas" panose="020B0609020204030204" pitchFamily="49" charset="0"/>
            </a:endParaRPr>
          </a:p>
          <a:p>
            <a:pPr marL="0" indent="0">
              <a:buNone/>
            </a:pPr>
            <a:endParaRPr lang="en-US" dirty="0">
              <a:solidFill>
                <a:schemeClr val="accent1"/>
              </a:solidFill>
              <a:latin typeface="Consolas" panose="020B0609020204030204" pitchFamily="49" charset="0"/>
            </a:endParaRPr>
          </a:p>
          <a:p>
            <a:pPr marL="0" indent="0">
              <a:buNone/>
            </a:pPr>
            <a:r>
              <a:rPr lang="en-US" dirty="0"/>
              <a:t>This URI combines path parameters for the month and date, and query parameters for the format (tab and </a:t>
            </a:r>
            <a:r>
              <a:rPr lang="en-US" dirty="0" err="1"/>
              <a:t>pli</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8CDCD318-701A-D8F5-8430-F78D679904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697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11912</TotalTime>
  <Words>2094</Words>
  <Application>Microsoft Office PowerPoint</Application>
  <PresentationFormat>Widescreen</PresentationFormat>
  <Paragraphs>252</Paragraphs>
  <Slides>21</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Consolas</vt:lpstr>
      <vt:lpstr>Courier</vt:lpstr>
      <vt:lpstr>Helvetica Neue</vt:lpstr>
      <vt:lpstr>Ink Free</vt:lpstr>
      <vt:lpstr>Verdana</vt:lpstr>
      <vt:lpstr>Wingdings</vt:lpstr>
      <vt:lpstr>Office Theme</vt:lpstr>
      <vt:lpstr>CS 4530: Fundamentals of Software Engineering  Module 10.3 Building REST APIs</vt:lpstr>
      <vt:lpstr>REST: Representational State Transfer</vt:lpstr>
      <vt:lpstr>REST Principles </vt:lpstr>
      <vt:lpstr>“Not cacheable” means that it must be executed exactly once per user request.</vt:lpstr>
      <vt:lpstr>Uniform Interface: Nouns are represented as URIs</vt:lpstr>
      <vt:lpstr>Examples </vt:lpstr>
      <vt:lpstr>Uniform Interface: Verbs are represented as http methods</vt:lpstr>
      <vt:lpstr>Path parameters specify portions of the path to the resource</vt:lpstr>
      <vt:lpstr>Query parameters allow named parameters</vt:lpstr>
      <vt:lpstr>You can also put parameters in the body.</vt:lpstr>
      <vt:lpstr>Example interface #1: a todo-list manager</vt:lpstr>
      <vt:lpstr>Example interface #2: the transcript database</vt:lpstr>
      <vt:lpstr>It would be better to have a machine-readable specification</vt:lpstr>
      <vt:lpstr>OpenAPI is a machine-readable specification language for REST</vt:lpstr>
      <vt:lpstr>TSOA uses TS annotations to generate all the needed pieces</vt:lpstr>
      <vt:lpstr>Sample annotated typescript</vt:lpstr>
      <vt:lpstr>Sample generated HTML (“Swagger”)</vt:lpstr>
      <vt:lpstr>Swagger in the wild</vt:lpstr>
      <vt:lpstr>Resources</vt:lpstr>
      <vt:lpstr>Converting JavaScript Errors to HTTP Errors</vt:lpstr>
      <vt:lpstr>Activity: Build the Transcript REST API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Bhutta, Adeel</cp:lastModifiedBy>
  <cp:revision>73</cp:revision>
  <dcterms:modified xsi:type="dcterms:W3CDTF">2023-02-01T23:17:38Z</dcterms:modified>
</cp:coreProperties>
</file>